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7" r:id="rId1"/>
  </p:sldMasterIdLst>
  <p:notesMasterIdLst>
    <p:notesMasterId r:id="rId22"/>
  </p:notesMasterIdLst>
  <p:sldIdLst>
    <p:sldId id="256" r:id="rId2"/>
    <p:sldId id="268" r:id="rId3"/>
    <p:sldId id="265" r:id="rId4"/>
    <p:sldId id="269" r:id="rId5"/>
    <p:sldId id="257" r:id="rId6"/>
    <p:sldId id="258" r:id="rId7"/>
    <p:sldId id="259" r:id="rId8"/>
    <p:sldId id="264" r:id="rId9"/>
    <p:sldId id="260" r:id="rId10"/>
    <p:sldId id="261" r:id="rId11"/>
    <p:sldId id="262" r:id="rId12"/>
    <p:sldId id="263" r:id="rId13"/>
    <p:sldId id="270" r:id="rId14"/>
    <p:sldId id="266" r:id="rId15"/>
    <p:sldId id="272" r:id="rId16"/>
    <p:sldId id="267" r:id="rId17"/>
    <p:sldId id="271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0"/>
  </p:normalViewPr>
  <p:slideViewPr>
    <p:cSldViewPr snapToGrid="0" snapToObjects="1">
      <p:cViewPr varScale="1">
        <p:scale>
          <a:sx n="105" d="100"/>
          <a:sy n="105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1D9BDC-2041-8A4A-A1D9-911198477313}" type="datetimeFigureOut">
              <a:rPr lang="fr-FR" smtClean="0"/>
              <a:t>17/05/2022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CBD4CB-966F-C148-BD10-EEEAB1EF14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277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97CB85E-E284-0A4D-9122-964C6E4A6FDF}" type="datetime1">
              <a:rPr lang="fr-FR" smtClean="0"/>
              <a:t>17/05/2022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F0FE1A6-A9ED-7744-81E2-1F97A4F7D521}" type="slidenum">
              <a:rPr lang="fr-FR" smtClean="0"/>
              <a:t>‹N°›</a:t>
            </a:fld>
            <a:endParaRPr lang="fr-F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603610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629AF-5BA2-7843-A675-89189A6EE747}" type="datetime1">
              <a:rPr lang="fr-FR" smtClean="0"/>
              <a:t>17/05/2022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E1A6-A9ED-7744-81E2-1F97A4F7D5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0246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76CC2-EFD4-8A47-B907-B730A2FE9E68}" type="datetime1">
              <a:rPr lang="fr-FR" smtClean="0"/>
              <a:t>17/05/2022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E1A6-A9ED-7744-81E2-1F97A4F7D5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4764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8B009-8AAE-E741-B284-DA2ED98B704D}" type="datetime1">
              <a:rPr lang="fr-FR" smtClean="0"/>
              <a:t>17/05/2022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E1A6-A9ED-7744-81E2-1F97A4F7D5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6446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81A3123-CD20-6F40-9691-8AFFA6BB2D0E}" type="datetime1">
              <a:rPr lang="fr-FR" smtClean="0"/>
              <a:t>17/05/2022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F0FE1A6-A9ED-7744-81E2-1F97A4F7D521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5675603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1C6A9-551C-3347-950D-6922745C4507}" type="datetime1">
              <a:rPr lang="fr-FR" smtClean="0"/>
              <a:t>17/05/2022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E1A6-A9ED-7744-81E2-1F97A4F7D5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3600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CACAD-B2E2-5145-BCB2-8FFBF12049AC}" type="datetime1">
              <a:rPr lang="fr-FR" smtClean="0"/>
              <a:t>17/05/2022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E1A6-A9ED-7744-81E2-1F97A4F7D5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6156776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66159-8F5D-7548-B719-AC629F3B5035}" type="datetime1">
              <a:rPr lang="fr-FR" smtClean="0"/>
              <a:t>17/05/2022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E1A6-A9ED-7744-81E2-1F97A4F7D5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1824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E257-7CB7-044B-8587-1BB7BBC40332}" type="datetime1">
              <a:rPr lang="fr-FR" smtClean="0"/>
              <a:t>17/05/2022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E1A6-A9ED-7744-81E2-1F97A4F7D5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2343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0681CB-301B-C44A-A57A-4D7369A34F26}" type="datetime1">
              <a:rPr lang="fr-FR" smtClean="0"/>
              <a:t>17/05/2022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F0FE1A6-A9ED-7744-81E2-1F97A4F7D521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88087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F7A368-DCB4-1847-AE04-1EF339060356}" type="datetime1">
              <a:rPr lang="fr-FR" smtClean="0"/>
              <a:t>17/05/2022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F0FE1A6-A9ED-7744-81E2-1F97A4F7D521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46920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E8ECACAD-B2E2-5145-BCB2-8FFBF12049AC}" type="datetime1">
              <a:rPr lang="fr-FR" smtClean="0"/>
              <a:t>17/05/2022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3F0FE1A6-A9ED-7744-81E2-1F97A4F7D521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77383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hf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509D0F-9959-1547-B673-5824F41EA8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normAutofit fontScale="90000"/>
          </a:bodyPr>
          <a:lstStyle/>
          <a:p>
            <a:r>
              <a:rPr lang="fr-FR" dirty="0"/>
              <a:t>La consultation hépato avancée au CSAPA ARPADE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ED63C4-531D-1D4E-B2CA-5107EFEF3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5" y="4083795"/>
            <a:ext cx="6831673" cy="1451373"/>
          </a:xfrm>
        </p:spPr>
        <p:txBody>
          <a:bodyPr>
            <a:noAutofit/>
          </a:bodyPr>
          <a:lstStyle/>
          <a:p>
            <a:pPr algn="r"/>
            <a:r>
              <a:rPr lang="fr-FR" sz="2000" dirty="0"/>
              <a:t>Dr Pierre TOULEMONDE</a:t>
            </a:r>
          </a:p>
          <a:p>
            <a:pPr algn="r"/>
            <a:r>
              <a:rPr lang="fr-FR" sz="2000" dirty="0"/>
              <a:t>Dr Elodie LALEU</a:t>
            </a:r>
          </a:p>
          <a:p>
            <a:pPr algn="r"/>
            <a:r>
              <a:rPr lang="fr-FR" sz="2000" dirty="0"/>
              <a:t>Journées C mon foie COHEP</a:t>
            </a:r>
          </a:p>
          <a:p>
            <a:pPr algn="r"/>
            <a:r>
              <a:rPr lang="fr-FR" sz="2000" dirty="0"/>
              <a:t>13 mai 2022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703C745-BA1F-F146-9D85-1341E3F37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E1A6-A9ED-7744-81E2-1F97A4F7D521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365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7C0355-B180-274E-9AD3-CDA37254D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Mise en place de la consultation avancée d’hépato au CSAPA ARPADE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8AD810-9E3F-0B4D-9205-4EEA02575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2171700"/>
            <a:ext cx="9601200" cy="3912108"/>
          </a:xfrm>
        </p:spPr>
        <p:txBody>
          <a:bodyPr>
            <a:normAutofit fontScale="92500" lnSpcReduction="10000"/>
          </a:bodyPr>
          <a:lstStyle/>
          <a:p>
            <a:r>
              <a:rPr lang="fr-FR" sz="3000" dirty="0"/>
              <a:t>Elargissement à la question des soins hépato gastro entérologiques et addictologiques :</a:t>
            </a:r>
          </a:p>
          <a:p>
            <a:pPr lvl="1"/>
            <a:r>
              <a:rPr lang="fr-FR" sz="2800" dirty="0"/>
              <a:t>Dépistage d’hépatopathies (fibroses, cirrhoses, CHC), de pathologies pancréatiques.</a:t>
            </a:r>
          </a:p>
          <a:p>
            <a:pPr lvl="1"/>
            <a:r>
              <a:rPr lang="fr-FR" sz="2800" dirty="0"/>
              <a:t>Hospitalisations en gastro entérologie en urgence : Délirium Trémens, décompensation d’hépatopathies chroniques… ou programmées : sevrages en vue d’un séjour en post cure, bilan de complications alcool…</a:t>
            </a:r>
          </a:p>
          <a:p>
            <a:pPr lvl="1"/>
            <a:r>
              <a:rPr lang="fr-FR" sz="2800" dirty="0"/>
              <a:t>Intérêt motivationnel du Fibroscan+++ pour susciter un changement dans les consommations (alcool)</a:t>
            </a:r>
          </a:p>
          <a:p>
            <a:pPr marL="457200" lvl="1" indent="0">
              <a:buNone/>
            </a:pPr>
            <a:endParaRPr lang="fr-FR" dirty="0"/>
          </a:p>
          <a:p>
            <a:pPr marL="457200" lvl="1" indent="0">
              <a:buNone/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3602030-B63A-C742-838A-6C46EBC88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E1A6-A9ED-7744-81E2-1F97A4F7D521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0572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C995D0-0494-6949-BF12-D4B1198B7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Mise en place de la consultation avancée d’hépato au CSAPA ARPADE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D4F2323-FAA1-8943-82AF-98DA640FAC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fr-FR" sz="2800" dirty="0"/>
          </a:p>
          <a:p>
            <a:r>
              <a:rPr lang="fr-FR" sz="2800" dirty="0"/>
              <a:t>Intervention du Dr TOULEMONDE sur des temps de formation auprès de l’équipe</a:t>
            </a:r>
          </a:p>
          <a:p>
            <a:pPr marL="0" indent="0">
              <a:buNone/>
            </a:pPr>
            <a:endParaRPr lang="fr-FR" sz="2800" dirty="0"/>
          </a:p>
          <a:p>
            <a:r>
              <a:rPr lang="fr-FR" sz="2800" dirty="0"/>
              <a:t>Action complémentaire du partenariat avec AIDES </a:t>
            </a:r>
          </a:p>
          <a:p>
            <a:pPr lvl="1"/>
            <a:r>
              <a:rPr lang="fr-FR" sz="2800" dirty="0"/>
              <a:t>Journées identifiées dépistage (TROD/Cs </a:t>
            </a:r>
            <a:r>
              <a:rPr lang="fr-FR" sz="2800" dirty="0" err="1"/>
              <a:t>Hepato</a:t>
            </a:r>
            <a:r>
              <a:rPr lang="fr-FR" sz="2800" dirty="0"/>
              <a:t>/</a:t>
            </a:r>
            <a:r>
              <a:rPr lang="fr-FR" sz="2800" dirty="0" err="1"/>
              <a:t>Fibroscan</a:t>
            </a:r>
            <a:r>
              <a:rPr lang="fr-FR" sz="2800" dirty="0"/>
              <a:t>)</a:t>
            </a:r>
          </a:p>
          <a:p>
            <a:pPr lvl="1"/>
            <a:r>
              <a:rPr lang="fr-FR" sz="2800" dirty="0"/>
              <a:t>Montée en compétences de l’équipe psycho socio éducative en terme de sensibilisation des usagers (prises de risques)</a:t>
            </a:r>
          </a:p>
          <a:p>
            <a:pPr lvl="1"/>
            <a:endParaRPr lang="fr-FR" dirty="0"/>
          </a:p>
          <a:p>
            <a:pPr marL="457200" lvl="1" indent="0">
              <a:buNone/>
            </a:pPr>
            <a:endParaRPr lang="fr-FR" dirty="0"/>
          </a:p>
          <a:p>
            <a:pPr lvl="1"/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E0EDC6D-B2D9-FF48-ABF9-5AF822DDD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E1A6-A9ED-7744-81E2-1F97A4F7D521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9737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1A430C-9748-7E4C-AEF0-4DF382BDF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Consultation avancée d’hépato au CSAPA ARPADE : Quelques chiffres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198184-32EE-A34E-8FB2-74A36CF94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992880"/>
          </a:xfrm>
        </p:spPr>
        <p:txBody>
          <a:bodyPr>
            <a:normAutofit/>
          </a:bodyPr>
          <a:lstStyle/>
          <a:p>
            <a:r>
              <a:rPr lang="fr-FR" sz="2400" dirty="0"/>
              <a:t>90 patients vus entre 2016 et 2021 avec interruption des permanences de 5 mois en 2020 du fait de la crise COVID. </a:t>
            </a:r>
          </a:p>
          <a:p>
            <a:r>
              <a:rPr lang="fr-FR" sz="2400" dirty="0"/>
              <a:t>Dont 15 usagers pour un traitement HCV (guéris!) dont les patients les plus réticents à se faire traiter et usagers actifs +++.</a:t>
            </a:r>
          </a:p>
          <a:p>
            <a:pPr marL="0" indent="0">
              <a:buNone/>
            </a:pPr>
            <a:r>
              <a:rPr lang="fr-FR" sz="2400" dirty="0"/>
              <a:t>		Apport de la prise en charge simplifiée+++</a:t>
            </a:r>
          </a:p>
          <a:p>
            <a:r>
              <a:rPr lang="fr-FR" sz="2400" dirty="0"/>
              <a:t>Multiples hospitalisations avec une approche médicale globale et orientation en post cure </a:t>
            </a:r>
          </a:p>
          <a:p>
            <a:r>
              <a:rPr lang="fr-FR" sz="2400" dirty="0"/>
              <a:t>2 journées de dépistage avec propositions de TROD et fibroscan et mobilisation de tous les professionnels du CSAPA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6294414-4D5B-D54B-990A-2FB3FF9DD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E1A6-A9ED-7744-81E2-1F97A4F7D521}" type="slidenum">
              <a:rPr lang="fr-FR" smtClean="0"/>
              <a:t>12</a:t>
            </a:fld>
            <a:endParaRPr lang="fr-FR"/>
          </a:p>
        </p:txBody>
      </p:sp>
      <p:sp>
        <p:nvSpPr>
          <p:cNvPr id="5" name="Flèche vers la droite 4">
            <a:extLst>
              <a:ext uri="{FF2B5EF4-FFF2-40B4-BE49-F238E27FC236}">
                <a16:creationId xmlns:a16="http://schemas.microsoft.com/office/drawing/2014/main" id="{B52FF946-2DFE-5147-8366-3430001E7335}"/>
              </a:ext>
            </a:extLst>
          </p:cNvPr>
          <p:cNvSpPr/>
          <p:nvPr/>
        </p:nvSpPr>
        <p:spPr>
          <a:xfrm>
            <a:off x="2279904" y="4062984"/>
            <a:ext cx="804672" cy="2194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15753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6AB23B-826C-0749-90CE-761843615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Au total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1AC6031-53F7-3F46-B2DB-D77B5BEF1A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600" dirty="0"/>
              <a:t>Collaboration précieuse permettant d’élargir l’offre de soins au CSAPA</a:t>
            </a:r>
          </a:p>
          <a:p>
            <a:pPr marL="0" indent="0">
              <a:buNone/>
            </a:pPr>
            <a:endParaRPr lang="fr-FR" sz="3600" dirty="0"/>
          </a:p>
          <a:p>
            <a:r>
              <a:rPr lang="fr-FR" sz="3600" dirty="0"/>
              <a:t>Apport incontestable pour les usagers ET l’équipe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C1D4D98-75EC-A24A-83EE-164860392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E1A6-A9ED-7744-81E2-1F97A4F7D521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97528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06F7F9-F327-DB41-85D6-0E1012135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Perspectives : progresser dans le dépistage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5831C1-E0DA-7E4F-BDCD-6226F1C7E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fr-FR" sz="4400" dirty="0"/>
              <a:t>Très peu de diagnostic d’HCV au CSAPA à l’heure actuelle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552A546-D6DA-AC4A-BB5E-8462B93EF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E1A6-A9ED-7744-81E2-1F97A4F7D521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4904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7C535E-7A52-E844-8DE7-F7AD7E86E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Perspectives : progresser dans le dépistage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187DD20-3AB9-A644-93C0-95662C3A40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167386"/>
          </a:xfrm>
        </p:spPr>
        <p:txBody>
          <a:bodyPr>
            <a:normAutofit fontScale="92500"/>
          </a:bodyPr>
          <a:lstStyle/>
          <a:p>
            <a:r>
              <a:rPr lang="fr-FR" sz="3200" dirty="0"/>
              <a:t>Maintien des consultations avancées hépato</a:t>
            </a:r>
          </a:p>
          <a:p>
            <a:r>
              <a:rPr lang="fr-FR" sz="3200" dirty="0"/>
              <a:t>Reprise des permanences de l’association AIDES</a:t>
            </a:r>
          </a:p>
          <a:p>
            <a:r>
              <a:rPr lang="fr-FR" sz="3200" dirty="0"/>
              <a:t>Réalisation des TROD par les professionnels du CSAPA dès habilitation ARS</a:t>
            </a:r>
          </a:p>
          <a:p>
            <a:r>
              <a:rPr lang="fr-FR" sz="3200" dirty="0"/>
              <a:t>Réitérer les journées de dépistage au CSAPA </a:t>
            </a:r>
          </a:p>
          <a:p>
            <a:r>
              <a:rPr lang="fr-FR" sz="3200" dirty="0"/>
              <a:t>Elargir le dépistage « hors les murs » en s’appuyant sur les dispositifs existants : consultations avancées, microstructures, dispositifs de prévention…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1EED99F-C3DE-B341-8BA0-F3BB3F1AA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E1A6-A9ED-7744-81E2-1F97A4F7D521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10704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5BC020-77CC-9A4C-8875-FA0660E9D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14214"/>
          </a:xfrm>
        </p:spPr>
        <p:txBody>
          <a:bodyPr/>
          <a:lstStyle/>
          <a:p>
            <a:r>
              <a:rPr lang="fr-FR" dirty="0"/>
              <a:t>Situations cliniques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F54CB1D-C244-7640-BC8C-C6324386A0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800" dirty="0"/>
              <a:t>Mr G né en 1969 Accueilli au CTR En </a:t>
            </a:r>
            <a:r>
              <a:rPr lang="fr-FR" sz="2800" dirty="0" err="1"/>
              <a:t>Boulou</a:t>
            </a:r>
            <a:r>
              <a:rPr lang="fr-FR" sz="2800" dirty="0"/>
              <a:t> pour consolidation de sevrage alcool, cocaïne IV. Addiction au tabac et aux opiacés stabilisée sous BUPRENORPHINE.</a:t>
            </a:r>
          </a:p>
          <a:p>
            <a:r>
              <a:rPr lang="fr-FR" sz="2800" dirty="0"/>
              <a:t>Statut MDPH, perçoit l’AAH. Sous curatelle à sa demande.</a:t>
            </a:r>
          </a:p>
          <a:p>
            <a:pPr marL="0" indent="0">
              <a:buNone/>
            </a:pPr>
            <a:endParaRPr lang="fr-FR" sz="2800" dirty="0"/>
          </a:p>
          <a:p>
            <a:r>
              <a:rPr lang="fr-FR" sz="2800" dirty="0"/>
              <a:t>Trouble de la personnalité type état limite, ATCD d’hospitalisations pour des décompensations/sevrage y compris sous contrainte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7759641-DF68-AE4D-B90E-30DF1C259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E1A6-A9ED-7744-81E2-1F97A4F7D521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15037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9EA572-EB9A-304F-870A-EF62F7790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08888"/>
          </a:xfrm>
        </p:spPr>
        <p:txBody>
          <a:bodyPr/>
          <a:lstStyle/>
          <a:p>
            <a:r>
              <a:rPr lang="fr-FR" dirty="0"/>
              <a:t>Situations cliniques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BEA8285-92EA-1A4B-B371-7FA3F7F17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65376"/>
            <a:ext cx="9601200" cy="4306824"/>
          </a:xfrm>
        </p:spPr>
        <p:txBody>
          <a:bodyPr>
            <a:normAutofit lnSpcReduction="10000"/>
          </a:bodyPr>
          <a:lstStyle/>
          <a:p>
            <a:r>
              <a:rPr lang="fr-FR" sz="2800" dirty="0"/>
              <a:t>HCV diagnostiquée dans les années 90, échec TTT INF. Succès TTT INF RIBAVIRINE en 2002. </a:t>
            </a:r>
          </a:p>
          <a:p>
            <a:r>
              <a:rPr lang="fr-FR" sz="2800" dirty="0"/>
              <a:t>Recontamination en 2017 vraisemblablement par partage de matériel de consommation. Génotype 4d. Absence de cirrhose et d’insuffisance rénale. </a:t>
            </a:r>
            <a:r>
              <a:rPr lang="fr-FR" sz="2800" dirty="0" err="1"/>
              <a:t>Fibrotest</a:t>
            </a:r>
            <a:r>
              <a:rPr lang="fr-FR" sz="2800" dirty="0"/>
              <a:t> normal.  Sérologies VHB et VIH négatives. </a:t>
            </a:r>
          </a:p>
          <a:p>
            <a:r>
              <a:rPr lang="fr-FR" sz="2800" dirty="0"/>
              <a:t>2018 : consultation Dr Toulemonde traitement par SOFOSBUVIR/VELPATASVIR 3 mois : GUERISON.</a:t>
            </a:r>
          </a:p>
          <a:p>
            <a:r>
              <a:rPr lang="fr-FR" sz="2800" dirty="0"/>
              <a:t>Revu en 2020 pour dépistage coloscopique dans le cadre d’ATCD familial de Cancer Colo Rectal: ablation de 3 polypes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6C50B4F-F8F0-7A48-8285-0A9B53FCF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E1A6-A9ED-7744-81E2-1F97A4F7D521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81016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065DE9-8662-E39F-2A85-565EBFCA9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Situations cliniques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A9F5974-8B01-6A24-017D-77DAFEE1F0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906000" cy="3886200"/>
          </a:xfrm>
        </p:spPr>
        <p:txBody>
          <a:bodyPr>
            <a:noAutofit/>
          </a:bodyPr>
          <a:lstStyle/>
          <a:p>
            <a:r>
              <a:rPr lang="fr-FR" sz="2800" dirty="0"/>
              <a:t>Mr F né en 1970. Suivi au CSAPA ambulatoire depuis 2000 pour une addiction aux opiacés, à la cocaïne IV, au cannabis.</a:t>
            </a:r>
          </a:p>
          <a:p>
            <a:r>
              <a:rPr lang="fr-FR" sz="2800" dirty="0"/>
              <a:t>HCV diagnostiquée en 2003 : ponction biopsie hépatique normale: pas de traitement. </a:t>
            </a:r>
          </a:p>
          <a:p>
            <a:r>
              <a:rPr lang="fr-FR" sz="2800" dirty="0"/>
              <a:t>Schizophrénie paranoïde non traitée (refus). </a:t>
            </a:r>
          </a:p>
          <a:p>
            <a:r>
              <a:rPr lang="fr-FR" sz="2800" dirty="0"/>
              <a:t>Sous METHADONE, consommateur actif IV+++ prises de risques par partage de matériel. Abcès multiples.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1C0BF36-FFD0-79F0-49F6-C013F174A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E1A6-A9ED-7744-81E2-1F97A4F7D521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41518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989486-373A-EF0A-0891-01ECE5DB3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14214"/>
          </a:xfrm>
        </p:spPr>
        <p:txBody>
          <a:bodyPr/>
          <a:lstStyle/>
          <a:p>
            <a:r>
              <a:rPr lang="fr-FR" dirty="0"/>
              <a:t>Situations cliniques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5EED160-2C12-83EF-D672-9188463AA5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99488"/>
            <a:ext cx="9601200" cy="4693920"/>
          </a:xfrm>
        </p:spPr>
        <p:txBody>
          <a:bodyPr>
            <a:normAutofit/>
          </a:bodyPr>
          <a:lstStyle/>
          <a:p>
            <a:r>
              <a:rPr lang="fr-FR" sz="2800" dirty="0"/>
              <a:t>Surveillance biologique et fibroscan prescrits mais rarement faits (diffère, oubli, crainte du résultat…) périodes d’interruption dans le suivi…</a:t>
            </a:r>
          </a:p>
          <a:p>
            <a:r>
              <a:rPr lang="fr-FR" sz="2800" dirty="0"/>
              <a:t>2017 : accepte de rencontrer Dr Toulemonde : Fibroscan 3kPa (normal), sérologies VIH VHB négatives, pas d’Insuffisance rénale. Reprend suivi médical assidu+++ au CSAPA motivé par le traitement de son HCV</a:t>
            </a:r>
          </a:p>
          <a:p>
            <a:r>
              <a:rPr lang="fr-FR" sz="2800" dirty="0"/>
              <a:t>TTT par ELBASVIR/GRAZOPREVIR 12 semaines : GUERISON</a:t>
            </a:r>
          </a:p>
          <a:p>
            <a:r>
              <a:rPr lang="fr-FR" sz="2800" dirty="0"/>
              <a:t>La prise en charge hépato a permis de le réinscrire dans un parcours de soin</a:t>
            </a:r>
          </a:p>
          <a:p>
            <a:endParaRPr lang="fr-FR" sz="2800" dirty="0"/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0F67BB2-1E37-25CE-0F3B-8C2562040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E1A6-A9ED-7744-81E2-1F97A4F7D521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5150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D373AF-E0E8-7246-861F-08313442E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Centre de Soins d’Accompagnement et de Prévention en Addictologie (CSAPA)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E77630B-EBA3-5C41-A405-337947CCB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7296"/>
            <a:ext cx="10515600" cy="3754890"/>
          </a:xfrm>
        </p:spPr>
        <p:txBody>
          <a:bodyPr>
            <a:normAutofit/>
          </a:bodyPr>
          <a:lstStyle/>
          <a:p>
            <a:endParaRPr lang="fr-FR" dirty="0"/>
          </a:p>
          <a:p>
            <a:pPr marL="0" indent="0">
              <a:buNone/>
            </a:pPr>
            <a:r>
              <a:rPr lang="fr-FR" sz="3200" i="1" dirty="0"/>
              <a:t>« Les CSAPA s’adressent aux personnes en </a:t>
            </a:r>
            <a:r>
              <a:rPr lang="fr-FR" sz="3200" i="1" dirty="0" err="1"/>
              <a:t>difficulte</a:t>
            </a:r>
            <a:r>
              <a:rPr lang="fr-FR" sz="3200" i="1" dirty="0"/>
              <a:t>́ avec leur consommation de substances psychoactives (licites ou non, y compris tabac et </a:t>
            </a:r>
            <a:r>
              <a:rPr lang="fr-FR" sz="3200" i="1" dirty="0" err="1"/>
              <a:t>médicaments</a:t>
            </a:r>
            <a:r>
              <a:rPr lang="fr-FR" sz="3200" i="1" dirty="0"/>
              <a:t> </a:t>
            </a:r>
            <a:r>
              <a:rPr lang="fr-FR" sz="3200" i="1" dirty="0" err="1"/>
              <a:t>détournés</a:t>
            </a:r>
            <a:r>
              <a:rPr lang="fr-FR" sz="3200" i="1" dirty="0"/>
              <a:t> de leur usage). Leur mission s’</a:t>
            </a:r>
            <a:r>
              <a:rPr lang="fr-FR" sz="3200" i="1" dirty="0" err="1"/>
              <a:t>étend</a:t>
            </a:r>
            <a:r>
              <a:rPr lang="fr-FR" sz="3200" i="1" dirty="0"/>
              <a:t> </a:t>
            </a:r>
            <a:r>
              <a:rPr lang="fr-FR" sz="3200" i="1" dirty="0" err="1"/>
              <a:t>également</a:t>
            </a:r>
            <a:r>
              <a:rPr lang="fr-FR" sz="3200" i="1" dirty="0"/>
              <a:t> aux personnes souffrant d’addictions sans substance (en particulier le jeu pathologique). »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C17DBB8-4A70-CD4D-99A6-4BB716244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E1A6-A9ED-7744-81E2-1F97A4F7D521}" type="slidenum">
              <a:rPr lang="fr-FR" smtClean="0"/>
              <a:t>2</a:t>
            </a:fld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B11025B-9FB9-FF4F-B0D4-752FAB9F7C5E}"/>
              </a:ext>
            </a:extLst>
          </p:cNvPr>
          <p:cNvSpPr txBox="1"/>
          <p:nvPr/>
        </p:nvSpPr>
        <p:spPr>
          <a:xfrm>
            <a:off x="4681728" y="5913120"/>
            <a:ext cx="6672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/>
              <a:t>Circulaire N°DGS/MC2/2008/79 du 28 février 2008</a:t>
            </a:r>
          </a:p>
        </p:txBody>
      </p:sp>
    </p:spTree>
    <p:extLst>
      <p:ext uri="{BB962C8B-B14F-4D97-AF65-F5344CB8AC3E}">
        <p14:creationId xmlns:p14="http://schemas.microsoft.com/office/powerpoint/2010/main" val="39550401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450476-E7F0-6E49-B9BE-C9C765C9B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D4530D7-B1D6-2245-98FF-6ACCF7E13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5400" dirty="0"/>
              <a:t>Merci de votre attention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F47F8CC-13AC-B249-B796-DE8B93BA8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E1A6-A9ED-7744-81E2-1F97A4F7D521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4565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B755EB-DCCD-9746-A3EC-C4D6A4F5A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7828" y="393192"/>
            <a:ext cx="9601200" cy="886968"/>
          </a:xfrm>
        </p:spPr>
        <p:txBody>
          <a:bodyPr/>
          <a:lstStyle/>
          <a:p>
            <a:r>
              <a:rPr lang="fr-FR" dirty="0"/>
              <a:t>CSAPA : Missions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B7FBB2-0817-0D4D-A3F1-7555439A4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7696"/>
            <a:ext cx="11158728" cy="5340096"/>
          </a:xfrm>
        </p:spPr>
        <p:txBody>
          <a:bodyPr>
            <a:noAutofit/>
          </a:bodyPr>
          <a:lstStyle/>
          <a:p>
            <a:r>
              <a:rPr lang="fr-FR" sz="3200" b="1" i="1" dirty="0"/>
              <a:t>Accueil</a:t>
            </a:r>
            <a:r>
              <a:rPr lang="fr-FR" sz="3200" dirty="0"/>
              <a:t> de la personne concernée et/ou de son entourage</a:t>
            </a:r>
          </a:p>
          <a:p>
            <a:r>
              <a:rPr lang="fr-FR" sz="3200" b="1" i="1" dirty="0"/>
              <a:t>Information</a:t>
            </a:r>
            <a:r>
              <a:rPr lang="fr-FR" sz="3200" dirty="0"/>
              <a:t> sur les droits et les modalités de prise en charge CONFIDENTIALITE</a:t>
            </a:r>
          </a:p>
          <a:p>
            <a:r>
              <a:rPr lang="fr-FR" sz="3200" b="1" i="1" dirty="0"/>
              <a:t>Evaluation</a:t>
            </a:r>
            <a:r>
              <a:rPr lang="fr-FR" sz="3200" dirty="0"/>
              <a:t> de la demande, des besoins, de la situation de la personne accueillie</a:t>
            </a:r>
          </a:p>
          <a:p>
            <a:r>
              <a:rPr lang="fr-FR" sz="3200" b="1" i="1" dirty="0"/>
              <a:t>Prise en charge </a:t>
            </a:r>
            <a:r>
              <a:rPr lang="fr-FR" sz="3200" dirty="0"/>
              <a:t>médicale, psychologique et sociale et </a:t>
            </a:r>
            <a:r>
              <a:rPr lang="fr-FR" sz="3200" b="1" i="1" dirty="0"/>
              <a:t>Réduction des Risques et des Dommages (</a:t>
            </a:r>
            <a:r>
              <a:rPr lang="fr-FR" sz="3200" b="1" i="1" dirty="0" err="1"/>
              <a:t>RdRD</a:t>
            </a:r>
            <a:r>
              <a:rPr lang="fr-FR" sz="3200" b="1" i="1" dirty="0"/>
              <a:t>), prévention</a:t>
            </a:r>
          </a:p>
          <a:p>
            <a:r>
              <a:rPr lang="fr-FR" sz="3200" b="1" i="1" dirty="0"/>
              <a:t>Orientation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A5C3846-CE17-6946-A926-5AAF85871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E1A6-A9ED-7744-81E2-1F97A4F7D521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190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AAE437-89F6-6C40-A909-D81DC7D69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0352"/>
            <a:ext cx="10515600" cy="939419"/>
          </a:xfrm>
        </p:spPr>
        <p:txBody>
          <a:bodyPr/>
          <a:lstStyle/>
          <a:p>
            <a:r>
              <a:rPr lang="fr-FR" dirty="0"/>
              <a:t>CSAPA : Prise en charge médicale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AAF47DE-EBF6-C249-9F6D-953C9E261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7840"/>
            <a:ext cx="10515600" cy="4559808"/>
          </a:xfrm>
        </p:spPr>
        <p:txBody>
          <a:bodyPr>
            <a:normAutofit fontScale="85000" lnSpcReduction="20000"/>
          </a:bodyPr>
          <a:lstStyle/>
          <a:p>
            <a:r>
              <a:rPr lang="fr-FR" sz="3500" dirty="0"/>
              <a:t>Evaluation du niveau d’usage du produit et des dommages collatéraux </a:t>
            </a:r>
          </a:p>
          <a:p>
            <a:r>
              <a:rPr lang="fr-FR" sz="3500" dirty="0"/>
              <a:t>Recherche de comorbidités psychiatriques et somatiques+++ DEPISTAGE infectieux biologique au minimum annuel en fonction des prises de risques sexuels ou partage de matériel de consommation</a:t>
            </a:r>
          </a:p>
          <a:p>
            <a:r>
              <a:rPr lang="fr-FR" sz="3500" dirty="0"/>
              <a:t>Proposition de protocole thérapeutique, éventuellement de Traitements de Substitution aux Opiacés (TSO)</a:t>
            </a:r>
          </a:p>
          <a:p>
            <a:r>
              <a:rPr lang="fr-FR" sz="3500" dirty="0"/>
              <a:t>Organisation éventuelle de sevrage ambulatoire ou résidentiel/hospitalier</a:t>
            </a:r>
          </a:p>
          <a:p>
            <a:r>
              <a:rPr lang="fr-FR" sz="3500" dirty="0"/>
              <a:t>Prise en compte de la santé dans une dimension large</a:t>
            </a:r>
          </a:p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B649807-B5C4-6D4A-8F6F-F8F983567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E1A6-A9ED-7744-81E2-1F97A4F7D521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858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D881B6-8655-8344-8B86-20C8EB253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515112"/>
            <a:ext cx="9601200" cy="791528"/>
          </a:xfrm>
        </p:spPr>
        <p:txBody>
          <a:bodyPr/>
          <a:lstStyle/>
          <a:p>
            <a:r>
              <a:rPr lang="fr-FR" dirty="0"/>
              <a:t>Le CSAPA de l’association ARPADE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A661445-13C8-C549-B5BF-EC22A12CE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0848"/>
            <a:ext cx="10515600" cy="5193792"/>
          </a:xfrm>
        </p:spPr>
        <p:txBody>
          <a:bodyPr anchor="ctr">
            <a:normAutofit/>
          </a:bodyPr>
          <a:lstStyle/>
          <a:p>
            <a:r>
              <a:rPr lang="fr-FR" sz="3000" dirty="0"/>
              <a:t>Généraliste : produits licites/illicites, addiction sans produits</a:t>
            </a:r>
          </a:p>
          <a:p>
            <a:r>
              <a:rPr lang="fr-FR" sz="3000" dirty="0"/>
              <a:t>Dispositif de soins ambulatoires et résidentiels (appartements thérapeutiques et centre thérapeutique résidentiel), </a:t>
            </a:r>
          </a:p>
          <a:p>
            <a:r>
              <a:rPr lang="fr-FR" sz="3000" dirty="0"/>
              <a:t>Consultations avancées d’addictologie, 2 microstructures addictologiques (Nailloux et Pins </a:t>
            </a:r>
            <a:r>
              <a:rPr lang="fr-FR" sz="3000" dirty="0" err="1"/>
              <a:t>Justaret</a:t>
            </a:r>
            <a:r>
              <a:rPr lang="fr-FR" sz="3000" dirty="0"/>
              <a:t>)</a:t>
            </a:r>
          </a:p>
          <a:p>
            <a:r>
              <a:rPr lang="fr-FR" sz="3000" dirty="0"/>
              <a:t>Equipe pluridisciplinaire du CSAPA ambulatoire : psychologues, travailleurs sociaux, assistante sociale, secrétaires d’accueil, 2 médecins généralistes addictologues et 1 IDE</a:t>
            </a:r>
          </a:p>
          <a:p>
            <a:pPr marL="457200" lvl="1" indent="0">
              <a:buNone/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4EB8CAE-E809-3C4C-B203-B7BAE69AB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E1A6-A9ED-7744-81E2-1F97A4F7D521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2613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7D746D-EE23-6D47-B6BB-983255230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15510"/>
          </a:xfrm>
        </p:spPr>
        <p:txBody>
          <a:bodyPr/>
          <a:lstStyle/>
          <a:p>
            <a:r>
              <a:rPr lang="fr-FR" dirty="0"/>
              <a:t>Public accueilli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F9BDB2F-4838-744D-946D-EDAD27016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82496"/>
            <a:ext cx="9601200" cy="4489704"/>
          </a:xfrm>
        </p:spPr>
        <p:txBody>
          <a:bodyPr>
            <a:normAutofit fontScale="77500" lnSpcReduction="20000"/>
          </a:bodyPr>
          <a:lstStyle/>
          <a:p>
            <a:r>
              <a:rPr lang="fr-FR" sz="4100" dirty="0"/>
              <a:t>File active d’environ 800 personnes</a:t>
            </a:r>
          </a:p>
          <a:p>
            <a:r>
              <a:rPr lang="fr-FR" sz="4100" dirty="0"/>
              <a:t>Usagers ayant une problématique alcool, cannabis, opiacés et cocaïne principalement</a:t>
            </a:r>
          </a:p>
          <a:p>
            <a:r>
              <a:rPr lang="fr-FR" sz="4100" dirty="0"/>
              <a:t>Précarité, usagers sous main de justice avec potentiellement passage en détention</a:t>
            </a:r>
          </a:p>
          <a:p>
            <a:r>
              <a:rPr lang="fr-FR" sz="4100" dirty="0"/>
              <a:t>Fréquence des comorbidités psychiatriques (80 %) et somatiques</a:t>
            </a:r>
          </a:p>
          <a:p>
            <a:pPr marL="0" indent="0">
              <a:buNone/>
            </a:pPr>
            <a:endParaRPr lang="fr-FR" sz="4100" dirty="0"/>
          </a:p>
          <a:p>
            <a:r>
              <a:rPr lang="fr-FR" sz="4100" dirty="0"/>
              <a:t>Environ 30% des usagers ont un suivi médical au CSAPA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7ADAB25-4788-6B45-BA04-F48FD0F8D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E1A6-A9ED-7744-81E2-1F97A4F7D521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1674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5E9F6A-440A-2448-ADEA-81BF89C75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95323"/>
          </a:xfrm>
        </p:spPr>
        <p:txBody>
          <a:bodyPr>
            <a:normAutofit fontScale="90000"/>
          </a:bodyPr>
          <a:lstStyle/>
          <a:p>
            <a:r>
              <a:rPr lang="fr-FR" dirty="0"/>
              <a:t>Volonté d’approfondir les compétences en Réduction Des Risques et des Dommages (</a:t>
            </a:r>
            <a:r>
              <a:rPr lang="fr-FR" dirty="0" err="1"/>
              <a:t>RdRD</a:t>
            </a:r>
            <a:r>
              <a:rPr lang="fr-FR" dirty="0"/>
              <a:t>) et d’améliorer l’offre de soins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891DA2-E0BD-C04F-B9F9-1B06AB8FE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6479"/>
            <a:ext cx="10515600" cy="4176396"/>
          </a:xfrm>
        </p:spPr>
        <p:txBody>
          <a:bodyPr>
            <a:normAutofit fontScale="77500" lnSpcReduction="20000"/>
          </a:bodyPr>
          <a:lstStyle/>
          <a:p>
            <a:r>
              <a:rPr lang="fr-FR" sz="3500" dirty="0"/>
              <a:t>Mises à jour régulière des connaissances </a:t>
            </a:r>
            <a:r>
              <a:rPr lang="fr-FR" sz="3500" dirty="0" err="1"/>
              <a:t>RdRD</a:t>
            </a:r>
            <a:r>
              <a:rPr lang="fr-FR" sz="3500" dirty="0"/>
              <a:t> de l’équipe du CSAPA : formations multiples en </a:t>
            </a:r>
            <a:r>
              <a:rPr lang="fr-FR" sz="3500" dirty="0" err="1"/>
              <a:t>RdRD</a:t>
            </a:r>
            <a:r>
              <a:rPr lang="fr-FR" sz="3500" dirty="0"/>
              <a:t> (alcool et produits illicites), TROD… </a:t>
            </a:r>
          </a:p>
          <a:p>
            <a:endParaRPr lang="fr-FR" sz="3500" dirty="0"/>
          </a:p>
          <a:p>
            <a:r>
              <a:rPr lang="fr-FR" sz="3500" dirty="0"/>
              <a:t>Courant 2016 : Mise en place d’un partenariat avec l’association AIDES (permanences mensuelles avec entretiens </a:t>
            </a:r>
            <a:r>
              <a:rPr lang="fr-FR" sz="3500" dirty="0" err="1"/>
              <a:t>RdRD</a:t>
            </a:r>
            <a:r>
              <a:rPr lang="fr-FR" sz="3500" dirty="0"/>
              <a:t> et proposition de TROD aux usagers du CSAPA)</a:t>
            </a:r>
          </a:p>
          <a:p>
            <a:pPr marL="0" indent="0">
              <a:buNone/>
            </a:pPr>
            <a:endParaRPr lang="fr-FR" sz="3500" dirty="0"/>
          </a:p>
          <a:p>
            <a:r>
              <a:rPr lang="fr-FR" sz="3500" dirty="0"/>
              <a:t>Fin 2016 : Mise en place d’un partenariat avec le Dr Pierre TOULEMONDE hépato gastro </a:t>
            </a:r>
            <a:r>
              <a:rPr lang="fr-FR" sz="3500" dirty="0" err="1"/>
              <a:t>entérologue</a:t>
            </a:r>
            <a:r>
              <a:rPr lang="fr-FR" sz="3500" dirty="0"/>
              <a:t> libéral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D6C4DB7-13E5-2A42-9B2E-D3096E754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E1A6-A9ED-7744-81E2-1F97A4F7D521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6869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E035C7-E304-0F49-9EB6-1267779DF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77952"/>
            <a:ext cx="9601200" cy="1536192"/>
          </a:xfrm>
        </p:spPr>
        <p:txBody>
          <a:bodyPr/>
          <a:lstStyle/>
          <a:p>
            <a:r>
              <a:rPr lang="fr-FR" dirty="0"/>
              <a:t>Mise en place de la consultation avancée d’hépato au CSAPA ARPADE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164E4A-CB77-A248-9C79-CF8A420E1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14144"/>
            <a:ext cx="9601200" cy="4565904"/>
          </a:xfrm>
        </p:spPr>
        <p:txBody>
          <a:bodyPr>
            <a:noAutofit/>
          </a:bodyPr>
          <a:lstStyle/>
          <a:p>
            <a:r>
              <a:rPr lang="fr-FR" sz="2800" dirty="0"/>
              <a:t>Rencontre sur un intérêt commun de progresser sur les modalités de dépistage et de prise en charge de l’HCV</a:t>
            </a:r>
          </a:p>
          <a:p>
            <a:r>
              <a:rPr lang="fr-FR" sz="2800" dirty="0"/>
              <a:t>Une demi journée par mois</a:t>
            </a:r>
          </a:p>
          <a:p>
            <a:r>
              <a:rPr lang="fr-FR" sz="2800" dirty="0"/>
              <a:t>Sur RDV</a:t>
            </a:r>
          </a:p>
          <a:p>
            <a:r>
              <a:rPr lang="fr-FR" sz="2800" dirty="0"/>
              <a:t>usagers orientés par les intervenants du CSAPA</a:t>
            </a:r>
          </a:p>
          <a:p>
            <a:r>
              <a:rPr lang="fr-FR" sz="2800" dirty="0" err="1"/>
              <a:t>Fibroscan</a:t>
            </a:r>
            <a:r>
              <a:rPr lang="fr-FR" sz="2800" dirty="0"/>
              <a:t> mobile</a:t>
            </a:r>
          </a:p>
          <a:p>
            <a:r>
              <a:rPr lang="fr-FR" sz="2800" dirty="0"/>
              <a:t>Expérimentation puis intervention financée sur la dotation globale du CSAPA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C75DF96-C12D-1C48-9DDD-83434B9E9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E1A6-A9ED-7744-81E2-1F97A4F7D521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4268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EB0748-FBCA-B142-A177-791B51F45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7828" y="415004"/>
            <a:ext cx="9601200" cy="1485900"/>
          </a:xfrm>
        </p:spPr>
        <p:txBody>
          <a:bodyPr/>
          <a:lstStyle/>
          <a:p>
            <a:r>
              <a:rPr lang="fr-FR" dirty="0"/>
              <a:t>Mise en place de la consultation avancée d’hépato au CSAPA ARPADE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5D980F5-6528-CE4D-856D-D5720D7A9E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944" y="1938509"/>
            <a:ext cx="10658856" cy="2950484"/>
          </a:xfrm>
        </p:spPr>
        <p:txBody>
          <a:bodyPr>
            <a:normAutofit fontScale="92500" lnSpcReduction="20000"/>
          </a:bodyPr>
          <a:lstStyle/>
          <a:p>
            <a:r>
              <a:rPr lang="fr-FR" sz="3000" dirty="0"/>
              <a:t>Initialement axée sur la prise en charge de l’HCV partant du constat 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2800" dirty="0"/>
              <a:t>Qu’une partie du public accueilli échappe au dépistage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2800" dirty="0"/>
              <a:t>Que parmi les usagers HCV + : une partie échappe à la prise en charge thérapeutique et à la surveillance. </a:t>
            </a:r>
          </a:p>
          <a:p>
            <a:pPr marL="457200" lvl="1" indent="0">
              <a:buNone/>
            </a:pPr>
            <a:endParaRPr lang="fr-FR" sz="2800" dirty="0"/>
          </a:p>
          <a:p>
            <a:pPr marL="457200" lvl="1" indent="0">
              <a:buNone/>
            </a:pPr>
            <a:r>
              <a:rPr lang="fr-FR" sz="2800" dirty="0"/>
              <a:t>		Freins multiples : représentations, précarité, pathologies psychiatriques, troubles cognitifs, errance médicale…</a:t>
            </a:r>
          </a:p>
          <a:p>
            <a:pPr lvl="1"/>
            <a:endParaRPr lang="fr-FR" sz="2800" dirty="0"/>
          </a:p>
          <a:p>
            <a:pPr marL="457200" lvl="1" indent="0">
              <a:buNone/>
            </a:pPr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1D4CA2A-4089-4142-9F9F-9F2BAEDA8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E1A6-A9ED-7744-81E2-1F97A4F7D521}" type="slidenum">
              <a:rPr lang="fr-FR" smtClean="0"/>
              <a:t>9</a:t>
            </a:fld>
            <a:endParaRPr lang="fr-FR"/>
          </a:p>
        </p:txBody>
      </p:sp>
      <p:sp>
        <p:nvSpPr>
          <p:cNvPr id="5" name="Flèche vers la droite 4">
            <a:extLst>
              <a:ext uri="{FF2B5EF4-FFF2-40B4-BE49-F238E27FC236}">
                <a16:creationId xmlns:a16="http://schemas.microsoft.com/office/drawing/2014/main" id="{E56C3B14-F474-044F-8DEF-855BB9BEA92D}"/>
              </a:ext>
            </a:extLst>
          </p:cNvPr>
          <p:cNvSpPr/>
          <p:nvPr/>
        </p:nvSpPr>
        <p:spPr>
          <a:xfrm>
            <a:off x="1650708" y="4072128"/>
            <a:ext cx="804672" cy="3535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B471CEF-F231-4F4F-B14E-D6F090B69880}"/>
              </a:ext>
            </a:extLst>
          </p:cNvPr>
          <p:cNvSpPr txBox="1"/>
          <p:nvPr/>
        </p:nvSpPr>
        <p:spPr>
          <a:xfrm>
            <a:off x="365760" y="5030787"/>
            <a:ext cx="112897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fr-FR" sz="2800" dirty="0"/>
              <a:t>Objectif : faciliter le dépistage de l’HCV et l’accès au traitement </a:t>
            </a:r>
            <a:r>
              <a:rPr lang="fr-FR" sz="2800" b="1" dirty="0"/>
              <a:t>dans un cadre repéré par les usagers </a:t>
            </a:r>
            <a:r>
              <a:rPr lang="fr-FR" sz="2800" dirty="0"/>
              <a:t>pour viser l’objectif d’élimination du virus en 2030 fixé par l’OMS</a:t>
            </a:r>
          </a:p>
        </p:txBody>
      </p:sp>
    </p:spTree>
    <p:extLst>
      <p:ext uri="{BB962C8B-B14F-4D97-AF65-F5344CB8AC3E}">
        <p14:creationId xmlns:p14="http://schemas.microsoft.com/office/powerpoint/2010/main" val="3139796100"/>
      </p:ext>
    </p:extLst>
  </p:cSld>
  <p:clrMapOvr>
    <a:masterClrMapping/>
  </p:clrMapOvr>
</p:sld>
</file>

<file path=ppt/theme/theme1.xml><?xml version="1.0" encoding="utf-8"?>
<a:theme xmlns:a="http://schemas.openxmlformats.org/drawingml/2006/main" name="Cadrage">
  <a:themeElements>
    <a:clrScheme name="Cadrag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adrag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dra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{457E1203-64F6-A940-AF94-D2D84A3622AC}tf10001072</Template>
  <TotalTime>883</TotalTime>
  <Words>1223</Words>
  <Application>Microsoft Office PowerPoint</Application>
  <PresentationFormat>Grand écran</PresentationFormat>
  <Paragraphs>135</Paragraphs>
  <Slides>20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4" baseType="lpstr">
      <vt:lpstr>Calibri</vt:lpstr>
      <vt:lpstr>Courier New</vt:lpstr>
      <vt:lpstr>Franklin Gothic Book</vt:lpstr>
      <vt:lpstr>Cadrage</vt:lpstr>
      <vt:lpstr>La consultation hépato avancée au CSAPA ARPADE</vt:lpstr>
      <vt:lpstr>Centre de Soins d’Accompagnement et de Prévention en Addictologie (CSAPA)</vt:lpstr>
      <vt:lpstr>CSAPA : Missions</vt:lpstr>
      <vt:lpstr>CSAPA : Prise en charge médicale</vt:lpstr>
      <vt:lpstr>Le CSAPA de l’association ARPADE</vt:lpstr>
      <vt:lpstr>Public accueilli</vt:lpstr>
      <vt:lpstr>Volonté d’approfondir les compétences en Réduction Des Risques et des Dommages (RdRD) et d’améliorer l’offre de soins </vt:lpstr>
      <vt:lpstr>Mise en place de la consultation avancée d’hépato au CSAPA ARPADE</vt:lpstr>
      <vt:lpstr>Mise en place de la consultation avancée d’hépato au CSAPA ARPADE</vt:lpstr>
      <vt:lpstr>Mise en place de la consultation avancée d’hépato au CSAPA ARPADE</vt:lpstr>
      <vt:lpstr>Mise en place de la consultation avancée d’hépato au CSAPA ARPADE</vt:lpstr>
      <vt:lpstr>Consultation avancée d’hépato au CSAPA ARPADE : Quelques chiffres</vt:lpstr>
      <vt:lpstr>Au total </vt:lpstr>
      <vt:lpstr>Perspectives : progresser dans le dépistage</vt:lpstr>
      <vt:lpstr>Perspectives : progresser dans le dépistage</vt:lpstr>
      <vt:lpstr>Situations cliniques</vt:lpstr>
      <vt:lpstr>Situations cliniques</vt:lpstr>
      <vt:lpstr>Situations cliniques</vt:lpstr>
      <vt:lpstr>Situations cliniques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consultation hépato avancée au CSAPA ARPADE</dc:title>
  <dc:creator>elodie laleu</dc:creator>
  <cp:lastModifiedBy>PENALVA Natacha</cp:lastModifiedBy>
  <cp:revision>98</cp:revision>
  <dcterms:created xsi:type="dcterms:W3CDTF">2022-04-26T12:30:27Z</dcterms:created>
  <dcterms:modified xsi:type="dcterms:W3CDTF">2022-05-17T12:56:11Z</dcterms:modified>
</cp:coreProperties>
</file>