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4" r:id="rId5"/>
  </p:sldMasterIdLst>
  <p:notesMasterIdLst>
    <p:notesMasterId r:id="rId59"/>
  </p:notesMasterIdLst>
  <p:handoutMasterIdLst>
    <p:handoutMasterId r:id="rId60"/>
  </p:handoutMasterIdLst>
  <p:sldIdLst>
    <p:sldId id="1638" r:id="rId6"/>
    <p:sldId id="1637" r:id="rId7"/>
    <p:sldId id="331" r:id="rId8"/>
    <p:sldId id="681" r:id="rId9"/>
    <p:sldId id="258" r:id="rId10"/>
    <p:sldId id="427" r:id="rId11"/>
    <p:sldId id="259" r:id="rId12"/>
    <p:sldId id="1627" r:id="rId13"/>
    <p:sldId id="430" r:id="rId14"/>
    <p:sldId id="1634" r:id="rId15"/>
    <p:sldId id="260" r:id="rId16"/>
    <p:sldId id="583" r:id="rId17"/>
    <p:sldId id="1636" r:id="rId18"/>
    <p:sldId id="261" r:id="rId19"/>
    <p:sldId id="314" r:id="rId20"/>
    <p:sldId id="1635" r:id="rId21"/>
    <p:sldId id="263" r:id="rId22"/>
    <p:sldId id="264" r:id="rId23"/>
    <p:sldId id="265" r:id="rId24"/>
    <p:sldId id="266" r:id="rId25"/>
    <p:sldId id="1628" r:id="rId26"/>
    <p:sldId id="598" r:id="rId27"/>
    <p:sldId id="717" r:id="rId28"/>
    <p:sldId id="267" r:id="rId29"/>
    <p:sldId id="1646" r:id="rId30"/>
    <p:sldId id="429" r:id="rId31"/>
    <p:sldId id="443" r:id="rId32"/>
    <p:sldId id="1644" r:id="rId33"/>
    <p:sldId id="1630" r:id="rId34"/>
    <p:sldId id="1631" r:id="rId35"/>
    <p:sldId id="1648" r:id="rId36"/>
    <p:sldId id="1649" r:id="rId37"/>
    <p:sldId id="296" r:id="rId38"/>
    <p:sldId id="1650" r:id="rId39"/>
    <p:sldId id="1651" r:id="rId40"/>
    <p:sldId id="299" r:id="rId41"/>
    <p:sldId id="1629" r:id="rId42"/>
    <p:sldId id="313" r:id="rId43"/>
    <p:sldId id="621" r:id="rId44"/>
    <p:sldId id="301" r:id="rId45"/>
    <p:sldId id="1639" r:id="rId46"/>
    <p:sldId id="1632" r:id="rId47"/>
    <p:sldId id="282" r:id="rId48"/>
    <p:sldId id="281" r:id="rId49"/>
    <p:sldId id="1622" r:id="rId50"/>
    <p:sldId id="1647" r:id="rId51"/>
    <p:sldId id="1633" r:id="rId52"/>
    <p:sldId id="1624" r:id="rId53"/>
    <p:sldId id="1623" r:id="rId54"/>
    <p:sldId id="659" r:id="rId55"/>
    <p:sldId id="661" r:id="rId56"/>
    <p:sldId id="437" r:id="rId57"/>
    <p:sldId id="270" r:id="rId58"/>
  </p:sldIdLst>
  <p:sldSz cx="12192000" cy="6858000"/>
  <p:notesSz cx="9926638" cy="67976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dalena Meszaros" initials="MM" lastIdx="1" clrIdx="0">
    <p:extLst>
      <p:ext uri="{19B8F6BF-5375-455C-9EA6-DF929625EA0E}">
        <p15:presenceInfo xmlns:p15="http://schemas.microsoft.com/office/powerpoint/2012/main" userId="ef283194ce9f35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7EBC9F-D00E-2000-B98A-F36F6AF47BDB}" v="37" dt="2021-04-09T08:27:59.886"/>
    <p1510:client id="{10F9F459-0863-38C6-84C1-61DEA4EF7E8B}" v="20" dt="2021-06-03T13:35:44.363"/>
    <p1510:client id="{5F6D4FCC-14F5-A4E5-5769-EAE98B7C44A2}" v="37" dt="2021-04-07T13:46:00.350"/>
    <p1510:client id="{F0EC58BB-2606-91F5-239E-CF03650C684F}" v="6" dt="2021-03-30T09:29:00.8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1834" autoAdjust="0"/>
  </p:normalViewPr>
  <p:slideViewPr>
    <p:cSldViewPr snapToGrid="0">
      <p:cViewPr varScale="1">
        <p:scale>
          <a:sx n="79" d="100"/>
          <a:sy n="79" d="100"/>
        </p:scale>
        <p:origin x="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A912C-2218-AA42-9FA1-8BFFF4C44A86}" type="datetimeFigureOut">
              <a:rPr lang="fr-FR" smtClean="0"/>
              <a:t>24/10/2023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77A25-DCAC-A84F-AFD3-2AF4A5F95E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0018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482B6-FDF6-5040-9F65-990626EA5533}" type="datetimeFigureOut">
              <a:rPr lang="fr-FR" smtClean="0"/>
              <a:t>24/10/2023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FAD0C-1B0D-0042-AE7B-222851C1B8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4571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991100" y="390525"/>
            <a:ext cx="3475038" cy="1954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849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BB0B2E2-048E-4A8A-BBAC-B6FCC47DEECD}" type="slidenum">
              <a:rPr lang="fr-FR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14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faire la preuve de la présence d’AC anti-</a:t>
            </a:r>
            <a:r>
              <a:rPr lang="fr-FR" dirty="0" err="1"/>
              <a:t>HBs</a:t>
            </a:r>
            <a:r>
              <a:rPr lang="fr-FR" dirty="0"/>
              <a:t> et de l’absence de portage chronique de l’</a:t>
            </a:r>
            <a:r>
              <a:rPr lang="fr-FR" dirty="0" err="1"/>
              <a:t>AgHBs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FAD0C-1B0D-0042-AE7B-222851C1B8BC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2194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>
                <a:latin typeface="Calibri" charset="0"/>
              </a:rPr>
              <a:t>Programmes d’</a:t>
            </a:r>
            <a:r>
              <a:rPr lang="fr-FR" dirty="0" err="1">
                <a:latin typeface="Calibri" charset="0"/>
              </a:rPr>
              <a:t>echange</a:t>
            </a:r>
            <a:r>
              <a:rPr lang="fr-FR" dirty="0">
                <a:latin typeface="Calibri" charset="0"/>
              </a:rPr>
              <a:t> des seringues, Salles de consommation à moindre risque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BDAD44-D4A2-2A4F-AEE4-BFECA5D2F747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renforcer l’accessibilité aux traitements de l’hépatite C par l’ouverture à de </a:t>
            </a:r>
            <a:r>
              <a:rPr lang="fr-FR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nouveaux prescripteurs 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favorisant les réseaux ville-hôpital 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renforcer le dépistage de proximité par test rapide d’orientation diagnostique (TROD) dans une approche combinée du VIH, VHC, VHB 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renforcer la prévention par des </a:t>
            </a:r>
            <a:r>
              <a:rPr lang="fr-FR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actions innovantes « d’aller-vers » 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pour toucher les publics prioritaires et éloignés du système de santé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ACD7-C703-486A-A7E5-A3313D30010F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264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751CC71E-32FF-4D4C-9093-565A98ABC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159924-7EF7-4656-985B-66031F82AE66}" type="slidenum">
              <a:rPr lang="fr-FR" altLang="fr-FR" smtClean="0">
                <a:ea typeface="ＭＳ Ｐゴシック" panose="020B0600070205080204" pitchFamily="34" charset="-128"/>
              </a:rPr>
              <a:pPr/>
              <a:t>9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6DFD7D68-2ED8-4991-972F-B141450711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05100" y="514350"/>
            <a:ext cx="4516438" cy="25400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8F13E8F4-D6E1-4F62-8DBE-395B2ECA5F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23552" y="3238337"/>
            <a:ext cx="7279535" cy="30742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72460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8B6A006-F842-453A-88BA-3674CAD6EB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5FE55658-DDE4-4FFF-9AA0-315CD98424B6}"/>
              </a:ext>
            </a:extLst>
          </p:cNvPr>
          <p:cNvSpPr txBox="1">
            <a:spLocks noGrp="1"/>
          </p:cNvSpPr>
          <p:nvPr/>
        </p:nvSpPr>
        <p:spPr bwMode="auto">
          <a:xfrm>
            <a:off x="5622798" y="6456612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794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9E0E449-261F-40F6-97DD-BA791C99B9FA}" type="slidenum">
              <a:rPr lang="en-US" altLang="fr-FR" sz="1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pPr algn="r" eaLnBrk="1" hangingPunct="1"/>
              <a:t>15</a:t>
            </a:fld>
            <a:endParaRPr lang="en-US" altLang="fr-FR" sz="10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2" name="Notes Placeholder 4">
            <a:extLst>
              <a:ext uri="{FF2B5EF4-FFF2-40B4-BE49-F238E27FC236}">
                <a16:creationId xmlns:a16="http://schemas.microsoft.com/office/drawing/2014/main" id="{93AD183E-30D7-4413-B733-BC9733A50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20688">
              <a:spcBef>
                <a:spcPct val="0"/>
              </a:spcBef>
            </a:pPr>
            <a:endParaRPr lang="en-US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Nouveaux outils</a:t>
            </a:r>
          </a:p>
          <a:p>
            <a:r>
              <a:rPr lang="fr-FR" dirty="0"/>
              <a:t>Nom de spé disponibles</a:t>
            </a:r>
          </a:p>
          <a:p>
            <a:r>
              <a:rPr lang="fr-FR" dirty="0" err="1"/>
              <a:t>Ssb</a:t>
            </a:r>
            <a:r>
              <a:rPr lang="fr-FR" dirty="0"/>
              <a:t> / spé</a:t>
            </a:r>
          </a:p>
          <a:p>
            <a:r>
              <a:rPr lang="fr-FR" dirty="0"/>
              <a:t>prix</a:t>
            </a:r>
          </a:p>
          <a:p>
            <a:r>
              <a:rPr lang="fr-FR" dirty="0"/>
              <a:t>Remboursement ……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790CD-4853-4FB1-AE08-4D817256316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258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0F51B-E587-2A4E-9BBB-DD6427A9112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296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B71F6C-B537-4F24-9E96-9694E7B7FCA5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497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991100" y="390525"/>
            <a:ext cx="3475038" cy="1954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849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BB0B2E2-048E-4A8A-BBAC-B6FCC47DEECD}" type="slidenum">
              <a:rPr lang="fr-FR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7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Nouveaux outils</a:t>
            </a:r>
          </a:p>
          <a:p>
            <a:r>
              <a:rPr lang="fr-FR" dirty="0"/>
              <a:t>Nom de spé disponibles</a:t>
            </a:r>
          </a:p>
          <a:p>
            <a:r>
              <a:rPr lang="fr-FR" dirty="0" err="1"/>
              <a:t>Ssb</a:t>
            </a:r>
            <a:r>
              <a:rPr lang="fr-FR" dirty="0"/>
              <a:t> / spé</a:t>
            </a:r>
          </a:p>
          <a:p>
            <a:r>
              <a:rPr lang="fr-FR" dirty="0"/>
              <a:t>prix</a:t>
            </a:r>
          </a:p>
          <a:p>
            <a:r>
              <a:rPr lang="fr-FR" dirty="0"/>
              <a:t>Remboursement ……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790CD-4853-4FB1-AE08-4D8172563160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120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Traitement qui ne guérit pas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FAD0C-1B0D-0042-AE7B-222851C1B8BC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703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241F51-5832-46F8-9452-B137CEC2C3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CC76D19-9931-442A-AFB0-89E2A8742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740238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A8B57D2F-C3C2-4D91-8EA4-B262E25AC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DF95C-043E-4F3B-B7CE-B0BEC0CC917B}" type="datetimeFigureOut">
              <a:rPr lang="fr-FR" altLang="fr-FR"/>
              <a:pPr>
                <a:defRPr/>
              </a:pPr>
              <a:t>24/10/2023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AD7EB8B-798A-40C1-9A6B-2893F72F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3E41360-3921-4FF8-9C4B-B079013F8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C8EB7-CD4F-428C-9E9E-A03C586F2FC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7334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33891CD5-034B-4907-AF66-2E8AC6F95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B4A67-2B40-444F-B118-239F1DF4B630}" type="datetimeFigureOut">
              <a:rPr lang="fr-FR" altLang="fr-FR"/>
              <a:pPr>
                <a:defRPr/>
              </a:pPr>
              <a:t>24/10/2023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6C9DEAFF-19ED-422F-A542-013B21D3F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D2857F0-4DFD-4F3C-A490-92CC6D518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EDCCF-FEFD-436C-B546-685EC332975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6395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368C1C-6A94-404B-86E1-D481303B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B1DF3-E9B3-4FD3-9E83-E17C9BC1D86D}" type="datetimeFigureOut">
              <a:rPr lang="fr-FR" altLang="fr-FR"/>
              <a:pPr>
                <a:defRPr/>
              </a:pPr>
              <a:t>24/10/2023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0DBC6C-693F-448E-A27B-1BDD7039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FBA6AE-A1D6-40A7-8FB8-6F197378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78F74-5F69-4A19-AA39-042FFD7C1E9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80560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680F61-7A3D-45FA-9C70-27B850D64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DA156-08EB-4877-84B0-B60B9AF49DEE}" type="datetimeFigureOut">
              <a:rPr lang="fr-FR" altLang="fr-FR"/>
              <a:pPr>
                <a:defRPr/>
              </a:pPr>
              <a:t>24/10/2023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B3758F-4668-48DA-9B5A-758BA9BA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957BB7-C798-4F3F-9047-A84DDF56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4691A-4208-4274-9C06-FFAB784FC4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63263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8C36AA-6DE4-44C7-AFFA-FC4BBC601D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94463"/>
            <a:ext cx="12192000" cy="3635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fr-FR"/>
          </a:p>
        </p:txBody>
      </p:sp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913921" y="463730"/>
            <a:ext cx="10350720" cy="240065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2">
            <a:extLst>
              <a:ext uri="{FF2B5EF4-FFF2-40B4-BE49-F238E27FC236}">
                <a16:creationId xmlns:a16="http://schemas.microsoft.com/office/drawing/2014/main" id="{3A97A673-ADF4-48D3-AE44-E955FB15B0D3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732838" y="6248400"/>
            <a:ext cx="2532062" cy="450850"/>
          </a:xfrm>
        </p:spPr>
        <p:txBody>
          <a:bodyPr lIns="82945" tIns="41473" rIns="82945" bIns="41473" anchor="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A2D8A75-BCCB-4DE6-AD6F-C70388532D9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30908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23576" y="6436080"/>
            <a:ext cx="7391400" cy="360363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998"/>
            </a:lvl1pPr>
          </a:lstStyle>
          <a:p>
            <a:pPr lvl="0"/>
            <a:endParaRPr lang="en-GB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1197" y="6436080"/>
            <a:ext cx="7391400" cy="360363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98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05535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8C4A00-6742-4A31-9D17-CDA95E6D2E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F44434-840B-498F-9255-6B08765C95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0ECA48-1900-42A6-90E9-2CA42598D2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6196E-CD9B-434B-BB8B-53D5FA5C08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797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83D2B5-E3E3-4F78-9101-B0800E9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9EA998-6363-448A-A800-1627968D9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084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5427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D40905-9CDA-42CB-A307-C87962FC7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BBCD6-1534-4F19-8807-9E9EFF0E3AD7}" type="datetimeFigureOut">
              <a:rPr lang="fr-FR" altLang="fr-FR"/>
              <a:pPr>
                <a:defRPr/>
              </a:pPr>
              <a:t>24/10/2023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E668BB-A128-49CE-BEA4-96A045B9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095B25-1720-4F41-8FAD-AACC621B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14556-BF8B-4B58-8477-C6DC2CF89BA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16943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22114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ü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43476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FA1C2A-753A-4FC3-AA8F-89F46461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9DFF1-FBB3-480E-A0B3-3D93444E1397}" type="datetimeFigureOut">
              <a:rPr lang="fr-FR" altLang="fr-FR"/>
              <a:pPr>
                <a:defRPr/>
              </a:pPr>
              <a:t>24/10/2023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87CB07-99D3-4930-BCBE-EFBBFBC8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B150DD-15A1-405F-BEEC-281171513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65FAA-D020-4875-8E5D-991DA9F00CA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7487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6077D305-95D4-4922-AAC4-8CC28E7B8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7BC24-65B6-4AB5-8140-E5CF65611CF9}" type="datetimeFigureOut">
              <a:rPr lang="fr-FR" altLang="fr-FR"/>
              <a:pPr>
                <a:defRPr/>
              </a:pPr>
              <a:t>24/10/2023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8B7EFCB-A3FA-4480-A9DD-4C571ABE0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C3E0FD6F-9D6A-4DAB-853F-CFBB279AF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3E0E0-7B54-4A73-BC8B-79B5FB5B974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4226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11D51232-58A0-4C02-B2E9-BB3B0342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9BD32-24DB-4198-B6F6-D923E48EEF57}" type="datetimeFigureOut">
              <a:rPr lang="fr-FR" altLang="fr-FR"/>
              <a:pPr>
                <a:defRPr/>
              </a:pPr>
              <a:t>24/10/2023</a:t>
            </a:fld>
            <a:endParaRPr lang="fr-FR" alt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D312D94-6850-43FB-8CBF-D3C0EC7C3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2C4C0430-BDE4-4E2D-A234-9A4FAB1AD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A385B-617C-4295-A63B-7F08428E4CA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1965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5C54989F-C3F4-4BBB-8130-F2A25DE2A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69404-C19F-4932-B2B1-D9FC5EC55F7A}" type="datetimeFigureOut">
              <a:rPr lang="fr-FR" altLang="fr-FR"/>
              <a:pPr>
                <a:defRPr/>
              </a:pPr>
              <a:t>24/10/2023</a:t>
            </a:fld>
            <a:endParaRPr lang="fr-FR" alt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5507B5C4-E98B-4D41-9649-D4FA93454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54BEC752-5932-4906-98B2-8CA0C4030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34A26-D300-41C5-8CB6-425D6BB3A0B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1806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B071071A-5080-4613-AD39-BF2795597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E15D5-1FF8-4F67-9270-06589D59C489}" type="datetimeFigureOut">
              <a:rPr lang="fr-FR" altLang="fr-FR"/>
              <a:pPr>
                <a:defRPr/>
              </a:pPr>
              <a:t>24/10/2023</a:t>
            </a:fld>
            <a:endParaRPr lang="fr-FR" alt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0440BD07-418D-498B-9CB3-8137D0C1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B7C3F259-D5C3-4C2B-A66B-AF3830089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20AA5-BCDA-45DA-B2B2-6A428D662A4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1805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7BDE533-1B5B-4A4F-888B-5FD3F6C45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CA8311-4EFE-40EA-BEDA-787B6364A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1CD1BD-F001-4541-8ECA-DE754EC9D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ABC709-C0BA-469A-82C3-4750754EF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19FD50-4BEB-416E-BEDD-FA12B3F21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A1000-547D-4BB3-8515-F42C34B4291E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49D1F30-993B-40C7-9513-BF0C592E2E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1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72B9370E-89CD-4A25-91F5-E262AA437AF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85510B7F-2DA1-43D2-8318-C778B036F4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11945C-AD13-4A64-AE00-8C5208554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E6E5B1B-EF78-4DC5-8F85-740ECBD910F2}" type="datetimeFigureOut">
              <a:rPr lang="fr-FR" altLang="fr-FR"/>
              <a:pPr>
                <a:defRPr/>
              </a:pPr>
              <a:t>24/10/2023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279091-ACE4-431F-B30D-E8F6A088D0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2B82E9-78AC-4CF8-88D9-7A335AFC5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64F1553-6869-4B79-98A2-21AC245F154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2306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fif"/><Relationship Id="rId5" Type="http://schemas.openxmlformats.org/officeDocument/2006/relationships/image" Target="../media/image34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//ghtcaussesmed.sharepoint.com/ghtcaussesmed.sharepoint.com/upload.wikimedia.org/wikipedia/commons/b/b4/Digestive_system_diagram_fr.sv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fi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zumablog.com/images/281/Piercing.jpg?0.8054530321496377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://www.francetop.net/pic/Le+tatouage_16198.jpg" TargetMode="External"/><Relationship Id="rId9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zumablog.com/images/281/Piercing.jpg?0.8054530321496377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://www.francetop.net/pic/Le+tatouage_16198.jpg" TargetMode="External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64D28-4857-4D42-9480-58825F249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1400" y="1553901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F497D"/>
                </a:solidFill>
                <a:latin typeface="Arial" charset="0"/>
                <a:cs typeface="Arial" charset="0"/>
              </a:rPr>
              <a:t>Les </a:t>
            </a:r>
            <a:r>
              <a:rPr lang="en-US" b="1" dirty="0" err="1">
                <a:solidFill>
                  <a:srgbClr val="1F497D"/>
                </a:solidFill>
                <a:latin typeface="Arial" charset="0"/>
                <a:cs typeface="Arial" charset="0"/>
              </a:rPr>
              <a:t>hépatites</a:t>
            </a:r>
            <a:r>
              <a:rPr lang="en-US" b="1" dirty="0">
                <a:solidFill>
                  <a:srgbClr val="1F497D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1F497D"/>
                </a:solidFill>
                <a:latin typeface="Arial" charset="0"/>
                <a:cs typeface="Arial" charset="0"/>
              </a:rPr>
              <a:t>virales</a:t>
            </a:r>
            <a:r>
              <a:rPr lang="en-US" b="1" dirty="0">
                <a:solidFill>
                  <a:srgbClr val="1F497D"/>
                </a:solidFill>
                <a:latin typeface="Arial" charset="0"/>
                <a:cs typeface="Arial" charset="0"/>
              </a:rPr>
              <a:t> B et C</a:t>
            </a:r>
            <a:br>
              <a:rPr lang="en-US" b="1" dirty="0">
                <a:solidFill>
                  <a:srgbClr val="1F497D"/>
                </a:solidFill>
                <a:latin typeface="Arial" charset="0"/>
                <a:cs typeface="Arial" charset="0"/>
              </a:rPr>
            </a:br>
            <a:r>
              <a:rPr lang="en-US" b="1" dirty="0">
                <a:solidFill>
                  <a:srgbClr val="1F497D"/>
                </a:solidFill>
                <a:latin typeface="Arial" charset="0"/>
                <a:cs typeface="Arial" charset="0"/>
              </a:rPr>
              <a:t>-formation TROD-</a:t>
            </a:r>
            <a:endParaRPr lang="fr-FR" dirty="0">
              <a:solidFill>
                <a:srgbClr val="1F497D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60B677-A8F6-47B2-A32B-2E0BD18B55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120" y="5034598"/>
            <a:ext cx="9144000" cy="1655762"/>
          </a:xfrm>
        </p:spPr>
        <p:txBody>
          <a:bodyPr>
            <a:normAutofit/>
          </a:bodyPr>
          <a:lstStyle/>
          <a:p>
            <a:endParaRPr lang="fr-FR" sz="3200" dirty="0">
              <a:solidFill>
                <a:srgbClr val="1F497D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C338BD7-78B5-48B5-93F2-F7E0A2AEA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445" y="5627543"/>
            <a:ext cx="2171700" cy="78105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F283A00-D13F-4AF6-942B-D002C17C0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95" y="5056043"/>
            <a:ext cx="1676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17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80808" y="229175"/>
            <a:ext cx="8229600" cy="1143000"/>
          </a:xfrm>
        </p:spPr>
        <p:txBody>
          <a:bodyPr/>
          <a:lstStyle/>
          <a:p>
            <a:r>
              <a:rPr lang="fr-FR" altLang="fr-FR" sz="4200" b="1" dirty="0"/>
              <a:t>Stades de fibrose</a:t>
            </a:r>
          </a:p>
        </p:txBody>
      </p:sp>
      <p:sp>
        <p:nvSpPr>
          <p:cNvPr id="5" name="Flèche droite rayée 4"/>
          <p:cNvSpPr/>
          <p:nvPr/>
        </p:nvSpPr>
        <p:spPr bwMode="auto">
          <a:xfrm rot="20068625">
            <a:off x="1608138" y="2432051"/>
            <a:ext cx="9244012" cy="3097213"/>
          </a:xfrm>
          <a:prstGeom prst="stripedRightArrow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endParaRPr lang="fr-FR" altLang="fr-FR" sz="2400"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9221" name="Picture 13" descr="image 1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5002213"/>
            <a:ext cx="189706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931221" y="4175125"/>
            <a:ext cx="1274708" cy="92333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1" lang="fr-FR" altLang="fr-FR" b="1">
                <a:ea typeface="MS PGothic" panose="020B0600070205080204" pitchFamily="34" charset="-128"/>
              </a:rPr>
              <a:t>Stade F0</a:t>
            </a:r>
          </a:p>
          <a:p>
            <a:pPr algn="ctr"/>
            <a:r>
              <a:rPr kumimoji="1" lang="fr-FR" altLang="fr-FR" i="1">
                <a:ea typeface="MS PGothic" panose="020B0600070205080204" pitchFamily="34" charset="-128"/>
              </a:rPr>
              <a:t>Absence </a:t>
            </a:r>
            <a:br>
              <a:rPr kumimoji="1" lang="fr-FR" altLang="fr-FR" i="1">
                <a:ea typeface="MS PGothic" panose="020B0600070205080204" pitchFamily="34" charset="-128"/>
              </a:rPr>
            </a:br>
            <a:r>
              <a:rPr kumimoji="1" lang="fr-FR" altLang="fr-FR" i="1">
                <a:ea typeface="MS PGothic" panose="020B0600070205080204" pitchFamily="34" charset="-128"/>
              </a:rPr>
              <a:t>de Fibrose</a:t>
            </a:r>
          </a:p>
        </p:txBody>
      </p:sp>
      <p:pic>
        <p:nvPicPr>
          <p:cNvPr id="9223" name="Picture 14" descr="image 2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210050"/>
            <a:ext cx="18748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652691" y="3381375"/>
            <a:ext cx="1146468" cy="92333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1" lang="fr-FR" altLang="fr-FR" b="1">
                <a:ea typeface="MS PGothic" panose="020B0600070205080204" pitchFamily="34" charset="-128"/>
              </a:rPr>
              <a:t>Stade F1</a:t>
            </a:r>
          </a:p>
          <a:p>
            <a:pPr algn="ctr"/>
            <a:r>
              <a:rPr kumimoji="1" lang="fr-FR" altLang="fr-FR" i="1">
                <a:ea typeface="MS PGothic" panose="020B0600070205080204" pitchFamily="34" charset="-128"/>
              </a:rPr>
              <a:t>Fibrose </a:t>
            </a:r>
            <a:br>
              <a:rPr kumimoji="1" lang="fr-FR" altLang="fr-FR" i="1">
                <a:ea typeface="MS PGothic" panose="020B0600070205080204" pitchFamily="34" charset="-128"/>
              </a:rPr>
            </a:br>
            <a:r>
              <a:rPr kumimoji="1" lang="fr-FR" altLang="fr-FR" i="1">
                <a:ea typeface="MS PGothic" panose="020B0600070205080204" pitchFamily="34" charset="-128"/>
              </a:rPr>
              <a:t>Portale</a:t>
            </a:r>
          </a:p>
        </p:txBody>
      </p:sp>
      <p:pic>
        <p:nvPicPr>
          <p:cNvPr id="9225" name="Picture 15" descr="image 3 co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452814"/>
            <a:ext cx="1938338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187370" y="2660650"/>
            <a:ext cx="1236236" cy="92333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1" lang="fr-FR" altLang="fr-FR" b="1">
                <a:ea typeface="MS PGothic" panose="020B0600070205080204" pitchFamily="34" charset="-128"/>
              </a:rPr>
              <a:t>Stade F2</a:t>
            </a:r>
          </a:p>
          <a:p>
            <a:pPr algn="ctr"/>
            <a:r>
              <a:rPr kumimoji="1" lang="fr-FR" altLang="fr-FR" i="1">
                <a:ea typeface="MS PGothic" panose="020B0600070205080204" pitchFamily="34" charset="-128"/>
              </a:rPr>
              <a:t>Quelques </a:t>
            </a:r>
            <a:br>
              <a:rPr kumimoji="1" lang="fr-FR" altLang="fr-FR" i="1">
                <a:ea typeface="MS PGothic" panose="020B0600070205080204" pitchFamily="34" charset="-128"/>
              </a:rPr>
            </a:br>
            <a:r>
              <a:rPr kumimoji="1" lang="fr-FR" altLang="fr-FR" i="1">
                <a:ea typeface="MS PGothic" panose="020B0600070205080204" pitchFamily="34" charset="-128"/>
              </a:rPr>
              <a:t>septa</a:t>
            </a:r>
          </a:p>
        </p:txBody>
      </p:sp>
      <p:pic>
        <p:nvPicPr>
          <p:cNvPr id="9227" name="Picture 16" descr="image 4 cop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2660650"/>
            <a:ext cx="1919287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843070" y="1797050"/>
            <a:ext cx="1249060" cy="92333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1" lang="fr-FR" altLang="fr-FR" b="1">
                <a:ea typeface="MS PGothic" panose="020B0600070205080204" pitchFamily="34" charset="-128"/>
              </a:rPr>
              <a:t>Stade F3</a:t>
            </a:r>
          </a:p>
          <a:p>
            <a:pPr algn="ctr"/>
            <a:r>
              <a:rPr kumimoji="1" lang="fr-FR" altLang="fr-FR" i="1">
                <a:ea typeface="MS PGothic" panose="020B0600070205080204" pitchFamily="34" charset="-128"/>
              </a:rPr>
              <a:t>Nombreux</a:t>
            </a:r>
            <a:br>
              <a:rPr kumimoji="1" lang="fr-FR" altLang="fr-FR" i="1">
                <a:ea typeface="MS PGothic" panose="020B0600070205080204" pitchFamily="34" charset="-128"/>
              </a:rPr>
            </a:br>
            <a:r>
              <a:rPr kumimoji="1" lang="fr-FR" altLang="fr-FR" i="1">
                <a:ea typeface="MS PGothic" panose="020B0600070205080204" pitchFamily="34" charset="-128"/>
              </a:rPr>
              <a:t>septa</a:t>
            </a:r>
          </a:p>
        </p:txBody>
      </p:sp>
      <p:pic>
        <p:nvPicPr>
          <p:cNvPr id="9229" name="Picture 17" descr="image 5 cop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1833563"/>
            <a:ext cx="189706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8770938" y="1222375"/>
            <a:ext cx="1136650" cy="64135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1" lang="fr-FR" altLang="fr-FR" b="1">
                <a:ea typeface="MS PGothic" panose="020B0600070205080204" pitchFamily="34" charset="-128"/>
              </a:rPr>
              <a:t>Stade F4</a:t>
            </a:r>
          </a:p>
          <a:p>
            <a:pPr algn="ctr"/>
            <a:r>
              <a:rPr kumimoji="1" lang="fr-FR" altLang="fr-FR" b="1" i="1">
                <a:ea typeface="MS PGothic" panose="020B0600070205080204" pitchFamily="34" charset="-128"/>
              </a:rPr>
              <a:t>Cirrhose</a:t>
            </a: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>
            <a:off x="2351089" y="6669088"/>
            <a:ext cx="79216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5519739" y="6165850"/>
            <a:ext cx="12442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20 à 30 ans</a:t>
            </a:r>
          </a:p>
        </p:txBody>
      </p:sp>
    </p:spTree>
    <p:extLst>
      <p:ext uri="{BB962C8B-B14F-4D97-AF65-F5344CB8AC3E}">
        <p14:creationId xmlns:p14="http://schemas.microsoft.com/office/powerpoint/2010/main" val="328394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fr-FR" altLang="fr-FR" sz="4200" b="1" dirty="0"/>
              <a:t>La cirrhose</a:t>
            </a:r>
          </a:p>
        </p:txBody>
      </p:sp>
      <p:pic>
        <p:nvPicPr>
          <p:cNvPr id="8199" name="Picture 7" descr="GP_CIRRH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74" y="908489"/>
            <a:ext cx="4338908" cy="27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888938" y="2156704"/>
            <a:ext cx="7272337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2000" b="1" dirty="0"/>
              <a:t>Au début le foie fonctionne normalement</a:t>
            </a:r>
          </a:p>
          <a:p>
            <a:endParaRPr lang="fr-FR" altLang="fr-FR" sz="2000" b="1" dirty="0"/>
          </a:p>
          <a:p>
            <a:r>
              <a:rPr lang="fr-FR" altLang="fr-FR" sz="2000" b="1" dirty="0"/>
              <a:t>Puis, il ne « digère » plus normalement les médicaments, les nutriments, les toxiques, qui vont s’accumuler dans le corps</a:t>
            </a:r>
          </a:p>
          <a:p>
            <a:endParaRPr lang="fr-FR" altLang="fr-FR" sz="2000" b="1" dirty="0"/>
          </a:p>
          <a:p>
            <a:r>
              <a:rPr lang="fr-FR" altLang="fr-FR" sz="2000" b="1" dirty="0"/>
              <a:t>Il ne se laisse plus traverser correctement par la veine porte qui gonfle:</a:t>
            </a:r>
          </a:p>
          <a:p>
            <a:r>
              <a:rPr lang="fr-FR" altLang="fr-FR" sz="2000" b="1" dirty="0"/>
              <a:t>	apparition de varices œsophage (fibroscopie gastrique)</a:t>
            </a:r>
          </a:p>
          <a:p>
            <a:r>
              <a:rPr lang="fr-FR" altLang="fr-FR" sz="2000" b="1" dirty="0"/>
              <a:t>	Ascite</a:t>
            </a:r>
          </a:p>
          <a:p>
            <a:r>
              <a:rPr lang="fr-FR" altLang="fr-FR" sz="2000" b="1" dirty="0"/>
              <a:t>	Chute des plaquettes</a:t>
            </a:r>
          </a:p>
          <a:p>
            <a:endParaRPr lang="fr-FR" altLang="fr-FR" sz="2000" b="1" dirty="0"/>
          </a:p>
          <a:p>
            <a:r>
              <a:rPr lang="fr-FR" altLang="fr-FR" sz="2000" b="1" dirty="0"/>
              <a:t>Il y a un risque de cancer</a:t>
            </a:r>
          </a:p>
          <a:p>
            <a:r>
              <a:rPr lang="fr-FR" altLang="fr-FR" sz="2000" b="1" dirty="0"/>
              <a:t>	nécessité de faire des échographies (6 mois)</a:t>
            </a:r>
          </a:p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389110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5014153" y="1446274"/>
            <a:ext cx="6156325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01613" indent="-201613" eaLnBrk="0" hangingPunct="0"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604838" indent="-201613" eaLnBrk="0" hangingPunct="0"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ts val="2538"/>
              </a:lnSpc>
              <a:spcAft>
                <a:spcPts val="525"/>
              </a:spcAft>
              <a:buSzPct val="75000"/>
            </a:pPr>
            <a:r>
              <a:rPr lang="fr-FR" altLang="fr-FR" sz="1900" dirty="0">
                <a:solidFill>
                  <a:srgbClr val="FFE600"/>
                </a:solidFill>
                <a:latin typeface="Arial" charset="0"/>
                <a:cs typeface="Arial" charset="0"/>
              </a:rPr>
              <a:t> </a:t>
            </a:r>
            <a:endParaRPr lang="fr-FR" altLang="fr-FR" sz="1700" b="0" dirty="0">
              <a:cs typeface="Arial" charset="0"/>
            </a:endParaRPr>
          </a:p>
          <a:p>
            <a:pPr marL="860425" lvl="1" indent="-457200" eaLnBrk="1" hangingPunct="1">
              <a:lnSpc>
                <a:spcPts val="2325"/>
              </a:lnSpc>
              <a:spcAft>
                <a:spcPts val="525"/>
              </a:spcAft>
              <a:buClr>
                <a:schemeClr val="tx1"/>
              </a:buClr>
              <a:buSzPct val="75000"/>
              <a:buAutoNum type="arabicPeriod"/>
            </a:pPr>
            <a:r>
              <a:rPr lang="fr-FR" altLang="fr-F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FIBROSCAN®   </a:t>
            </a:r>
          </a:p>
          <a:p>
            <a:pPr marL="403225" lvl="1" indent="0" eaLnBrk="1" hangingPunct="1">
              <a:lnSpc>
                <a:spcPts val="2325"/>
              </a:lnSpc>
              <a:spcAft>
                <a:spcPts val="525"/>
              </a:spcAft>
              <a:buClr>
                <a:schemeClr val="tx1"/>
              </a:buClr>
              <a:buSzPct val="75000"/>
            </a:pPr>
            <a:endParaRPr lang="fr-FR" altLang="fr-F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lnSpc>
                <a:spcPts val="2325"/>
              </a:lnSpc>
              <a:spcAft>
                <a:spcPts val="525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fr-FR" altLang="fr-FR" sz="2400" dirty="0">
                <a:latin typeface="Times New Roman" pitchFamily="18" charset="0"/>
                <a:cs typeface="Times New Roman" pitchFamily="18" charset="0"/>
              </a:rPr>
              <a:t> Mesure de l’élasticité du parenchyme hépatique</a:t>
            </a:r>
            <a:r>
              <a:rPr lang="fr-FR" altLang="fr-FR" sz="2400" dirty="0">
                <a:cs typeface="Arial" charset="0"/>
              </a:rPr>
              <a:t> </a:t>
            </a:r>
          </a:p>
          <a:p>
            <a:pPr lvl="1" eaLnBrk="1" hangingPunct="1">
              <a:lnSpc>
                <a:spcPts val="3000"/>
              </a:lnSpc>
              <a:spcAft>
                <a:spcPts val="50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</a:pPr>
            <a:r>
              <a:rPr lang="fr-FR" altLang="fr-FR" sz="2400" dirty="0">
                <a:cs typeface="Arial" charset="0"/>
              </a:rPr>
              <a:t>  </a:t>
            </a:r>
            <a:r>
              <a:rPr lang="fr-FR" altLang="fr-FR" sz="2400" dirty="0">
                <a:latin typeface="Times New Roman" pitchFamily="18" charset="0"/>
                <a:cs typeface="Times New Roman" pitchFamily="18" charset="0"/>
              </a:rPr>
              <a:t>Indolore et reproductible</a:t>
            </a:r>
          </a:p>
          <a:p>
            <a:pPr lvl="1" eaLnBrk="1" hangingPunct="1">
              <a:lnSpc>
                <a:spcPts val="3000"/>
              </a:lnSpc>
              <a:spcAft>
                <a:spcPts val="50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</a:pPr>
            <a:r>
              <a:rPr lang="fr-FR" altLang="fr-FR" sz="2400" dirty="0">
                <a:latin typeface="Times New Roman" pitchFamily="18" charset="0"/>
                <a:cs typeface="Times New Roman" pitchFamily="18" charset="0"/>
              </a:rPr>
              <a:t>  Résultat disponible immédiatement</a:t>
            </a:r>
          </a:p>
          <a:p>
            <a:pPr marL="403225" lvl="1" indent="0" eaLnBrk="1" hangingPunct="1">
              <a:lnSpc>
                <a:spcPts val="3000"/>
              </a:lnSpc>
              <a:spcAft>
                <a:spcPts val="500"/>
              </a:spcAft>
              <a:buClr>
                <a:schemeClr val="tx1"/>
              </a:buClr>
              <a:buSzPct val="70000"/>
            </a:pPr>
            <a:endParaRPr lang="fr-FR" altLang="fr-FR" sz="2000" dirty="0">
              <a:latin typeface="Times New Roman" pitchFamily="18" charset="0"/>
              <a:cs typeface="Times New Roman" pitchFamily="18" charset="0"/>
            </a:endParaRPr>
          </a:p>
          <a:p>
            <a:pPr marL="403225" lvl="1" indent="0" eaLnBrk="1" hangingPunct="1">
              <a:lnSpc>
                <a:spcPts val="3000"/>
              </a:lnSpc>
              <a:spcAft>
                <a:spcPts val="500"/>
              </a:spcAft>
              <a:buClr>
                <a:schemeClr val="tx1"/>
              </a:buClr>
              <a:buSzPct val="70000"/>
            </a:pPr>
            <a:endParaRPr lang="fr-FR" altLang="fr-FR" sz="2000" dirty="0">
              <a:latin typeface="Times New Roman" pitchFamily="18" charset="0"/>
              <a:cs typeface="Times New Roman" pitchFamily="18" charset="0"/>
            </a:endParaRPr>
          </a:p>
          <a:p>
            <a:pPr marL="403225" lvl="1" indent="0" eaLnBrk="1" hangingPunct="1">
              <a:lnSpc>
                <a:spcPts val="3000"/>
              </a:lnSpc>
              <a:spcAft>
                <a:spcPts val="500"/>
              </a:spcAft>
              <a:buClr>
                <a:schemeClr val="tx1"/>
              </a:buClr>
              <a:buSzPct val="70000"/>
            </a:pPr>
            <a:endParaRPr lang="fr-FR" altLang="fr-FR" sz="2000" dirty="0">
              <a:latin typeface="Times New Roman" pitchFamily="18" charset="0"/>
              <a:cs typeface="Times New Roman" pitchFamily="18" charset="0"/>
            </a:endParaRPr>
          </a:p>
          <a:p>
            <a:pPr marL="403225" lvl="1" indent="0" eaLnBrk="1" hangingPunct="1">
              <a:lnSpc>
                <a:spcPts val="3000"/>
              </a:lnSpc>
              <a:spcAft>
                <a:spcPts val="500"/>
              </a:spcAft>
              <a:buClr>
                <a:schemeClr val="tx1"/>
              </a:buClr>
              <a:buSzPct val="70000"/>
            </a:pPr>
            <a:endParaRPr lang="fr-FR" altLang="fr-FR" sz="2000" dirty="0">
              <a:latin typeface="Times New Roman" pitchFamily="18" charset="0"/>
              <a:cs typeface="Times New Roman" pitchFamily="18" charset="0"/>
            </a:endParaRPr>
          </a:p>
          <a:p>
            <a:pPr marL="403225" lvl="1" indent="0" eaLnBrk="1" hangingPunct="1">
              <a:lnSpc>
                <a:spcPts val="3000"/>
              </a:lnSpc>
              <a:spcAft>
                <a:spcPts val="500"/>
              </a:spcAft>
              <a:buClr>
                <a:schemeClr val="tx1"/>
              </a:buClr>
              <a:buSzPct val="70000"/>
            </a:pPr>
            <a:endParaRPr lang="fr-FR" alt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899691" y="235681"/>
            <a:ext cx="7797327" cy="41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ts val="2538"/>
              </a:lnSpc>
              <a:spcAft>
                <a:spcPts val="525"/>
              </a:spcAft>
              <a:buSzPct val="75000"/>
            </a:pPr>
            <a:r>
              <a:rPr lang="fr-FR" altLang="fr-FR" dirty="0">
                <a:latin typeface="Times New Roman" pitchFamily="18" charset="0"/>
                <a:cs typeface="Times New Roman" pitchFamily="18" charset="0"/>
              </a:rPr>
              <a:t>DIAGNOSTIC NON INVASIF DE LA FIBROSE</a:t>
            </a:r>
            <a:endParaRPr lang="fr-FR" altLang="fr-FR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6" name="Picture 4" descr="fib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18" y="818513"/>
            <a:ext cx="2476500" cy="309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825674" y="728582"/>
            <a:ext cx="2111234" cy="213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54" y="5326033"/>
            <a:ext cx="2208179" cy="132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368D4BC-9B9F-4C3C-A328-1AF1F1172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15" y="4017523"/>
            <a:ext cx="4387173" cy="26514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5062792" y="1378181"/>
            <a:ext cx="6156325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01613" indent="-201613" eaLnBrk="0" hangingPunct="0"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604838" indent="-201613" eaLnBrk="0" hangingPunct="0"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5825" algn="l"/>
              </a:tabLst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ts val="2538"/>
              </a:lnSpc>
              <a:spcAft>
                <a:spcPts val="525"/>
              </a:spcAft>
              <a:buSzPct val="75000"/>
            </a:pPr>
            <a:r>
              <a:rPr lang="fr-FR" altLang="fr-FR" sz="1900" dirty="0">
                <a:solidFill>
                  <a:srgbClr val="FFE600"/>
                </a:solidFill>
                <a:latin typeface="Arial" charset="0"/>
                <a:cs typeface="Arial" charset="0"/>
              </a:rPr>
              <a:t> </a:t>
            </a:r>
            <a:endParaRPr lang="fr-FR" altLang="fr-FR" sz="2000" dirty="0">
              <a:latin typeface="Times New Roman" pitchFamily="18" charset="0"/>
              <a:cs typeface="Times New Roman" pitchFamily="18" charset="0"/>
            </a:endParaRPr>
          </a:p>
          <a:p>
            <a:pPr marL="403225" lvl="1" indent="0" eaLnBrk="1" hangingPunct="1">
              <a:lnSpc>
                <a:spcPts val="3000"/>
              </a:lnSpc>
              <a:spcAft>
                <a:spcPts val="500"/>
              </a:spcAft>
              <a:buClr>
                <a:schemeClr val="tx1"/>
              </a:buClr>
              <a:buSzPct val="70000"/>
            </a:pPr>
            <a:endParaRPr lang="fr-FR" altLang="fr-FR" sz="2000" dirty="0">
              <a:latin typeface="Times New Roman" pitchFamily="18" charset="0"/>
              <a:cs typeface="Times New Roman" pitchFamily="18" charset="0"/>
            </a:endParaRPr>
          </a:p>
          <a:p>
            <a:pPr marL="403225" lvl="1" indent="0" eaLnBrk="1" hangingPunct="1">
              <a:lnSpc>
                <a:spcPts val="3000"/>
              </a:lnSpc>
              <a:spcAft>
                <a:spcPts val="500"/>
              </a:spcAft>
              <a:buClr>
                <a:schemeClr val="tx1"/>
              </a:buClr>
              <a:buSzPct val="70000"/>
            </a:pPr>
            <a:endParaRPr lang="fr-FR" altLang="fr-FR" sz="2000" dirty="0">
              <a:latin typeface="Times New Roman" pitchFamily="18" charset="0"/>
              <a:cs typeface="Times New Roman" pitchFamily="18" charset="0"/>
            </a:endParaRPr>
          </a:p>
          <a:p>
            <a:pPr marL="403225" lvl="1" indent="0" eaLnBrk="1" hangingPunct="1">
              <a:lnSpc>
                <a:spcPts val="3000"/>
              </a:lnSpc>
              <a:spcAft>
                <a:spcPts val="500"/>
              </a:spcAft>
              <a:buClr>
                <a:schemeClr val="tx1"/>
              </a:buClr>
              <a:buSzPct val="70000"/>
            </a:pPr>
            <a:r>
              <a:rPr lang="fr-FR" altLang="fr-FR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FIBROTEST</a:t>
            </a:r>
          </a:p>
          <a:p>
            <a:pPr marL="403225" lvl="1" indent="0" eaLnBrk="1" hangingPunct="1">
              <a:lnSpc>
                <a:spcPts val="3000"/>
              </a:lnSpc>
              <a:spcAft>
                <a:spcPts val="500"/>
              </a:spcAft>
              <a:buClr>
                <a:schemeClr val="tx1"/>
              </a:buClr>
              <a:buSzPct val="70000"/>
            </a:pPr>
            <a:r>
              <a:rPr lang="fr-FR" altLang="fr-FR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3.FIBROMETRE</a:t>
            </a:r>
          </a:p>
          <a:p>
            <a:pPr marL="403225" lvl="1" indent="0" eaLnBrk="1" hangingPunct="1">
              <a:lnSpc>
                <a:spcPts val="3000"/>
              </a:lnSpc>
              <a:spcAft>
                <a:spcPts val="500"/>
              </a:spcAft>
              <a:buClr>
                <a:schemeClr val="tx1"/>
              </a:buClr>
              <a:buSzPct val="70000"/>
            </a:pPr>
            <a:r>
              <a:rPr lang="fr-FR" altLang="fr-FR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FIB-4 ( option, pas encore validé HAS )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899691" y="235681"/>
            <a:ext cx="7797327" cy="41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ts val="2538"/>
              </a:lnSpc>
              <a:spcAft>
                <a:spcPts val="525"/>
              </a:spcAft>
              <a:buSzPct val="75000"/>
            </a:pPr>
            <a:r>
              <a:rPr lang="fr-FR" altLang="fr-FR" dirty="0">
                <a:latin typeface="Times New Roman" pitchFamily="18" charset="0"/>
                <a:cs typeface="Times New Roman" pitchFamily="18" charset="0"/>
              </a:rPr>
              <a:t>DIAGNOSTIC NON INVASIF DE LA FIBROSE</a:t>
            </a:r>
            <a:endParaRPr lang="fr-FR" altLang="fr-FR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2B18A0-EFD7-4AAF-97A7-B935DAE8D57C}"/>
              </a:ext>
            </a:extLst>
          </p:cNvPr>
          <p:cNvSpPr txBox="1"/>
          <p:nvPr/>
        </p:nvSpPr>
        <p:spPr>
          <a:xfrm>
            <a:off x="544748" y="1128409"/>
            <a:ext cx="3532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Par prise de sang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7D72F39-CA28-4A51-9A5C-124ABE349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81" y="2441641"/>
            <a:ext cx="3923995" cy="245137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A13E5D5-5B19-40A9-92A7-16615FE1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672" y="5818043"/>
            <a:ext cx="2171700" cy="78105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67E4A6D-F2F3-4D61-8189-92672C06A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91" y="5246543"/>
            <a:ext cx="1676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70689" y="566468"/>
            <a:ext cx="10972800" cy="922114"/>
          </a:xfrm>
        </p:spPr>
        <p:txBody>
          <a:bodyPr/>
          <a:lstStyle/>
          <a:p>
            <a:pPr algn="ctr"/>
            <a:r>
              <a:rPr lang="fr-FR" altLang="fr-FR" sz="4200" b="1" dirty="0"/>
              <a:t>Y a-t-il des facteurs d’accélération  de la fibrose vers la cirrhose?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0846" y="1989138"/>
            <a:ext cx="8229600" cy="4525962"/>
          </a:xfrm>
        </p:spPr>
        <p:txBody>
          <a:bodyPr/>
          <a:lstStyle/>
          <a:p>
            <a:r>
              <a:rPr lang="fr-FR" altLang="fr-FR" sz="4000" dirty="0">
                <a:solidFill>
                  <a:srgbClr val="FF0000"/>
                </a:solidFill>
              </a:rPr>
              <a:t>Oui</a:t>
            </a:r>
          </a:p>
          <a:p>
            <a:endParaRPr lang="fr-FR" altLang="fr-FR" dirty="0"/>
          </a:p>
          <a:p>
            <a:pPr lvl="1"/>
            <a:r>
              <a:rPr lang="fr-FR" altLang="fr-FR" sz="2000" dirty="0"/>
              <a:t>La consommation d’alcool</a:t>
            </a:r>
          </a:p>
          <a:p>
            <a:pPr lvl="1"/>
            <a:r>
              <a:rPr lang="fr-FR" altLang="fr-FR" sz="2000" dirty="0"/>
              <a:t>L’infection par un autre virus (VIH, VHB)</a:t>
            </a:r>
          </a:p>
          <a:p>
            <a:pPr lvl="1"/>
            <a:r>
              <a:rPr lang="fr-FR" altLang="fr-FR" sz="2000" dirty="0"/>
              <a:t>L’obésité</a:t>
            </a:r>
          </a:p>
          <a:p>
            <a:pPr lvl="1"/>
            <a:r>
              <a:rPr lang="fr-FR" altLang="fr-FR" sz="2000" dirty="0" err="1"/>
              <a:t>L’age</a:t>
            </a:r>
            <a:r>
              <a:rPr lang="fr-FR" altLang="fr-FR" sz="2000" dirty="0"/>
              <a:t> (&gt;40 ans)</a:t>
            </a:r>
          </a:p>
          <a:p>
            <a:pPr lvl="1"/>
            <a:r>
              <a:rPr lang="fr-FR" altLang="fr-FR" sz="2000" dirty="0"/>
              <a:t>Le sexe masculin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35DF50F-1827-4044-9990-4E228F884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900" y="5731452"/>
            <a:ext cx="2171700" cy="78105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561A681-A003-4731-A601-527D32C7D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32" y="5289839"/>
            <a:ext cx="1676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84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E9BF04D0-54BB-4041-BF50-6CA1A38C2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2006600"/>
            <a:ext cx="2592388" cy="4510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9384B422-CAF6-4F78-AD7C-02242DAD37A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163" y="2103438"/>
            <a:ext cx="5216525" cy="4606925"/>
          </a:xfrm>
        </p:spPr>
        <p:txBody>
          <a:bodyPr/>
          <a:lstStyle/>
          <a:p>
            <a:pPr marL="285750" lvl="1">
              <a:lnSpc>
                <a:spcPct val="150000"/>
              </a:lnSpc>
              <a:buClr>
                <a:srgbClr val="D73748"/>
              </a:buClr>
              <a:buFont typeface="Arial" panose="020B0604020202020204" pitchFamily="34" charset="0"/>
              <a:buChar char="•"/>
            </a:pPr>
            <a:r>
              <a:rPr lang="en-US" altLang="fr-FR" sz="1800">
                <a:solidFill>
                  <a:srgbClr val="292929"/>
                </a:solidFill>
                <a:cs typeface="Arial" panose="020B0604020202020204" pitchFamily="34" charset="0"/>
              </a:rPr>
              <a:t>Fatigue chronique</a:t>
            </a:r>
          </a:p>
          <a:p>
            <a:pPr marL="285750" lvl="1">
              <a:lnSpc>
                <a:spcPct val="150000"/>
              </a:lnSpc>
              <a:buClr>
                <a:srgbClr val="D73748"/>
              </a:buClr>
              <a:buFont typeface="Arial" panose="020B0604020202020204" pitchFamily="34" charset="0"/>
              <a:buChar char="•"/>
            </a:pPr>
            <a:r>
              <a:rPr lang="en-US" altLang="fr-FR" sz="1800">
                <a:solidFill>
                  <a:srgbClr val="292929"/>
                </a:solidFill>
                <a:cs typeface="Arial" panose="020B0604020202020204" pitchFamily="34" charset="0"/>
              </a:rPr>
              <a:t>Syndrome de Sjögren</a:t>
            </a:r>
          </a:p>
          <a:p>
            <a:pPr marL="285750" lvl="1">
              <a:lnSpc>
                <a:spcPct val="150000"/>
              </a:lnSpc>
              <a:buClr>
                <a:srgbClr val="D73748"/>
              </a:buClr>
              <a:buFont typeface="Arial" panose="020B0604020202020204" pitchFamily="34" charset="0"/>
              <a:buChar char="•"/>
            </a:pPr>
            <a:r>
              <a:rPr lang="en-US" altLang="fr-FR" sz="1800">
                <a:solidFill>
                  <a:srgbClr val="292929"/>
                </a:solidFill>
                <a:cs typeface="Arial" panose="020B0604020202020204" pitchFamily="34" charset="0"/>
              </a:rPr>
              <a:t>Lymphoprolifération</a:t>
            </a:r>
          </a:p>
          <a:p>
            <a:pPr marL="285750" lvl="1">
              <a:lnSpc>
                <a:spcPct val="150000"/>
              </a:lnSpc>
              <a:buClr>
                <a:srgbClr val="D73748"/>
              </a:buClr>
              <a:buFont typeface="Arial" panose="020B0604020202020204" pitchFamily="34" charset="0"/>
              <a:buChar char="•"/>
            </a:pPr>
            <a:r>
              <a:rPr lang="en-US" altLang="fr-FR" sz="1800">
                <a:solidFill>
                  <a:srgbClr val="292929"/>
                </a:solidFill>
                <a:cs typeface="Arial" panose="020B0604020202020204" pitchFamily="34" charset="0"/>
              </a:rPr>
              <a:t>Porphyrie cutanée tardive (3 %)</a:t>
            </a:r>
          </a:p>
          <a:p>
            <a:pPr marL="285750" lvl="1">
              <a:lnSpc>
                <a:spcPct val="150000"/>
              </a:lnSpc>
              <a:buClr>
                <a:srgbClr val="D73748"/>
              </a:buClr>
              <a:buFont typeface="Arial" panose="020B0604020202020204" pitchFamily="34" charset="0"/>
              <a:buChar char="•"/>
            </a:pPr>
            <a:r>
              <a:rPr lang="en-US" altLang="fr-FR" sz="1800">
                <a:solidFill>
                  <a:srgbClr val="292929"/>
                </a:solidFill>
                <a:cs typeface="Arial" panose="020B0604020202020204" pitchFamily="34" charset="0"/>
              </a:rPr>
              <a:t>Glomérulonéphrite membranoproliférative (4,8 %)  </a:t>
            </a:r>
          </a:p>
          <a:p>
            <a:pPr marL="285750" lvl="1">
              <a:lnSpc>
                <a:spcPct val="150000"/>
              </a:lnSpc>
              <a:buClr>
                <a:srgbClr val="D73748"/>
              </a:buClr>
              <a:buFont typeface="Arial" panose="020B0604020202020204" pitchFamily="34" charset="0"/>
              <a:buChar char="•"/>
            </a:pPr>
            <a:r>
              <a:rPr lang="en-US" altLang="fr-FR" sz="1800">
                <a:solidFill>
                  <a:srgbClr val="292929"/>
                </a:solidFill>
                <a:cs typeface="Arial" panose="020B0604020202020204" pitchFamily="34" charset="0"/>
              </a:rPr>
              <a:t>Vascularite cryoglobulinémique (7%)</a:t>
            </a:r>
          </a:p>
          <a:p>
            <a:pPr marL="285750" lvl="1">
              <a:lnSpc>
                <a:spcPct val="150000"/>
              </a:lnSpc>
              <a:buClr>
                <a:srgbClr val="D73748"/>
              </a:buClr>
              <a:buFont typeface="Arial" panose="020B0604020202020204" pitchFamily="34" charset="0"/>
              <a:buChar char="•"/>
            </a:pPr>
            <a:r>
              <a:rPr lang="en-US" altLang="fr-FR" sz="1800">
                <a:solidFill>
                  <a:srgbClr val="292929"/>
                </a:solidFill>
                <a:cs typeface="Arial" panose="020B0604020202020204" pitchFamily="34" charset="0"/>
              </a:rPr>
              <a:t>Arthralgies, myalgies, polyarthrite  inflammatoire</a:t>
            </a:r>
          </a:p>
          <a:p>
            <a:pPr marL="285750" lvl="1">
              <a:lnSpc>
                <a:spcPct val="150000"/>
              </a:lnSpc>
              <a:buClr>
                <a:srgbClr val="D73748"/>
              </a:buClr>
              <a:buFont typeface="Arial" panose="020B0604020202020204" pitchFamily="34" charset="0"/>
              <a:buChar char="•"/>
            </a:pPr>
            <a:r>
              <a:rPr lang="en-US" altLang="fr-FR" sz="1800">
                <a:solidFill>
                  <a:srgbClr val="292929"/>
                </a:solidFill>
                <a:cs typeface="Arial" panose="020B0604020202020204" pitchFamily="34" charset="0"/>
              </a:rPr>
              <a:t>Neuropathie</a:t>
            </a:r>
          </a:p>
          <a:p>
            <a:pPr marL="285750" lvl="1">
              <a:lnSpc>
                <a:spcPct val="150000"/>
              </a:lnSpc>
              <a:buClr>
                <a:srgbClr val="D73748"/>
              </a:buClr>
              <a:buFont typeface="Arial" panose="020B0604020202020204" pitchFamily="34" charset="0"/>
              <a:buChar char="•"/>
            </a:pPr>
            <a:endParaRPr lang="en-US" altLang="fr-FR" sz="1800">
              <a:solidFill>
                <a:srgbClr val="292929"/>
              </a:solidFill>
              <a:cs typeface="Arial" panose="020B0604020202020204" pitchFamily="34" charset="0"/>
            </a:endParaRPr>
          </a:p>
          <a:p>
            <a:pPr marL="285750" lvl="1">
              <a:lnSpc>
                <a:spcPct val="150000"/>
              </a:lnSpc>
              <a:buClr>
                <a:srgbClr val="D73748"/>
              </a:buClr>
              <a:buFont typeface="Arial" panose="020B0604020202020204" pitchFamily="34" charset="0"/>
              <a:buChar char="•"/>
            </a:pPr>
            <a:endParaRPr lang="en-US" altLang="fr-FR" sz="1800">
              <a:solidFill>
                <a:srgbClr val="292929"/>
              </a:solidFill>
              <a:cs typeface="Arial" panose="020B0604020202020204" pitchFamily="34" charset="0"/>
            </a:endParaRPr>
          </a:p>
          <a:p>
            <a:pPr marL="285750" lvl="1">
              <a:lnSpc>
                <a:spcPct val="150000"/>
              </a:lnSpc>
              <a:buClr>
                <a:srgbClr val="D73748"/>
              </a:buClr>
              <a:buFont typeface="Arial" panose="020B0604020202020204" pitchFamily="34" charset="0"/>
              <a:buChar char="•"/>
            </a:pPr>
            <a:endParaRPr lang="en-US" altLang="fr-FR" sz="1800">
              <a:solidFill>
                <a:srgbClr val="292929"/>
              </a:solidFill>
              <a:cs typeface="Arial" panose="020B0604020202020204" pitchFamily="34" charset="0"/>
            </a:endParaRPr>
          </a:p>
          <a:p>
            <a:pPr marL="285750" lvl="1">
              <a:lnSpc>
                <a:spcPct val="150000"/>
              </a:lnSpc>
              <a:buClr>
                <a:srgbClr val="D73748"/>
              </a:buClr>
              <a:buFont typeface="Arial" panose="020B0604020202020204" pitchFamily="34" charset="0"/>
              <a:buChar char="•"/>
            </a:pPr>
            <a:endParaRPr lang="en-US" altLang="fr-FR" sz="1800">
              <a:solidFill>
                <a:srgbClr val="292929"/>
              </a:solidFill>
              <a:cs typeface="Arial" panose="020B0604020202020204" pitchFamily="34" charset="0"/>
            </a:endParaRPr>
          </a:p>
          <a:p>
            <a:pPr marL="285750" lvl="1">
              <a:lnSpc>
                <a:spcPct val="150000"/>
              </a:lnSpc>
              <a:buClr>
                <a:srgbClr val="D73748"/>
              </a:buClr>
              <a:buFont typeface="Arial" panose="020B0604020202020204" pitchFamily="34" charset="0"/>
              <a:buChar char="•"/>
            </a:pPr>
            <a:r>
              <a:rPr lang="en-US" altLang="fr-FR" sz="1800" b="1">
                <a:solidFill>
                  <a:srgbClr val="292929"/>
                </a:solidFill>
                <a:cs typeface="Arial" panose="020B0604020202020204" pitchFamily="34" charset="0"/>
              </a:rPr>
              <a:t>	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0B86E3C-FD0E-4DDF-AAC9-A76929B31111}"/>
              </a:ext>
            </a:extLst>
          </p:cNvPr>
          <p:cNvCxnSpPr/>
          <p:nvPr/>
        </p:nvCxnSpPr>
        <p:spPr>
          <a:xfrm flipV="1">
            <a:off x="2566988" y="2339975"/>
            <a:ext cx="3527425" cy="142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93CE37-3C30-4667-92CE-F1A0BB5BE3FA}"/>
              </a:ext>
            </a:extLst>
          </p:cNvPr>
          <p:cNvCxnSpPr/>
          <p:nvPr/>
        </p:nvCxnSpPr>
        <p:spPr>
          <a:xfrm>
            <a:off x="2297113" y="5732463"/>
            <a:ext cx="3662362" cy="8413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7CAF49-CB5E-47D3-A7A0-1D3D66EF27FF}"/>
              </a:ext>
            </a:extLst>
          </p:cNvPr>
          <p:cNvCxnSpPr/>
          <p:nvPr/>
        </p:nvCxnSpPr>
        <p:spPr>
          <a:xfrm flipV="1">
            <a:off x="5087938" y="5076825"/>
            <a:ext cx="1006475" cy="1524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9" name="Content Placeholder 2">
            <a:extLst>
              <a:ext uri="{FF2B5EF4-FFF2-40B4-BE49-F238E27FC236}">
                <a16:creationId xmlns:a16="http://schemas.microsoft.com/office/drawing/2014/main" id="{AEC207BD-EB56-4AA3-8921-633117BBFF76}"/>
              </a:ext>
            </a:extLst>
          </p:cNvPr>
          <p:cNvSpPr txBox="1">
            <a:spLocks/>
          </p:cNvSpPr>
          <p:nvPr/>
        </p:nvSpPr>
        <p:spPr bwMode="auto">
          <a:xfrm>
            <a:off x="8345488" y="2124075"/>
            <a:ext cx="394335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173038" indent="-173038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lvl="1" eaLnBrk="1" hangingPunct="1">
              <a:lnSpc>
                <a:spcPct val="150000"/>
              </a:lnSpc>
              <a:buClr>
                <a:srgbClr val="D73748"/>
              </a:buClr>
              <a:buFont typeface="Wingdings" charset="2"/>
              <a:buChar char="§"/>
              <a:defRPr/>
            </a:pPr>
            <a:r>
              <a:rPr lang="en-US" altLang="fr-FR" sz="1800" dirty="0" err="1">
                <a:solidFill>
                  <a:srgbClr val="292929"/>
                </a:solidFill>
                <a:latin typeface="+mn-lt"/>
                <a:ea typeface="ＭＳ Ｐゴシック" charset="-128"/>
                <a:cs typeface="Arial" charset="0"/>
              </a:rPr>
              <a:t>Dépression</a:t>
            </a:r>
            <a:r>
              <a:rPr lang="en-US" altLang="fr-FR" sz="1800" dirty="0">
                <a:solidFill>
                  <a:srgbClr val="292929"/>
                </a:solidFill>
                <a:latin typeface="+mn-lt"/>
                <a:ea typeface="ＭＳ Ｐゴシック" charset="-128"/>
                <a:cs typeface="Arial" charset="0"/>
              </a:rPr>
              <a:t> (24 %)</a:t>
            </a:r>
          </a:p>
          <a:p>
            <a:pPr lvl="1" eaLnBrk="1" hangingPunct="1">
              <a:lnSpc>
                <a:spcPct val="150000"/>
              </a:lnSpc>
              <a:buClr>
                <a:srgbClr val="D73748"/>
              </a:buClr>
              <a:buFont typeface="Wingdings" charset="2"/>
              <a:buChar char="§"/>
              <a:defRPr/>
            </a:pPr>
            <a:r>
              <a:rPr lang="en-US" altLang="fr-FR" sz="1800" dirty="0" err="1">
                <a:solidFill>
                  <a:srgbClr val="292929"/>
                </a:solidFill>
                <a:latin typeface="+mn-lt"/>
                <a:ea typeface="ＭＳ Ｐゴシック" charset="-128"/>
                <a:cs typeface="Arial" charset="0"/>
              </a:rPr>
              <a:t>Ulcères</a:t>
            </a:r>
            <a:r>
              <a:rPr lang="en-US" altLang="fr-FR" sz="1800" dirty="0">
                <a:solidFill>
                  <a:srgbClr val="292929"/>
                </a:solidFill>
                <a:latin typeface="+mn-lt"/>
                <a:ea typeface="ＭＳ Ｐゴシック" charset="-128"/>
                <a:cs typeface="Arial" charset="0"/>
              </a:rPr>
              <a:t> de </a:t>
            </a:r>
            <a:r>
              <a:rPr lang="en-US" altLang="fr-FR" sz="1800" dirty="0" err="1">
                <a:solidFill>
                  <a:srgbClr val="292929"/>
                </a:solidFill>
                <a:latin typeface="+mn-lt"/>
                <a:ea typeface="ＭＳ Ｐゴシック" charset="-128"/>
                <a:cs typeface="Arial" charset="0"/>
              </a:rPr>
              <a:t>cornée</a:t>
            </a:r>
            <a:endParaRPr lang="en-US" altLang="fr-FR" sz="1800" dirty="0">
              <a:solidFill>
                <a:srgbClr val="292929"/>
              </a:solidFill>
              <a:latin typeface="+mn-lt"/>
              <a:ea typeface="ＭＳ Ｐゴシック" charset="-128"/>
              <a:cs typeface="Arial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D73748"/>
              </a:buClr>
              <a:buFont typeface="Wingdings" charset="2"/>
              <a:buChar char="§"/>
              <a:defRPr/>
            </a:pPr>
            <a:r>
              <a:rPr lang="en-US" altLang="fr-FR" sz="1800" dirty="0" err="1">
                <a:solidFill>
                  <a:srgbClr val="292929"/>
                </a:solidFill>
                <a:latin typeface="+mn-lt"/>
                <a:ea typeface="ＭＳ Ｐゴシック" charset="-128"/>
                <a:cs typeface="Arial" charset="0"/>
              </a:rPr>
              <a:t>Dysthyroïdie</a:t>
            </a:r>
            <a:endParaRPr lang="en-US" altLang="fr-FR" sz="1800" dirty="0">
              <a:solidFill>
                <a:srgbClr val="292929"/>
              </a:solidFill>
              <a:latin typeface="+mn-lt"/>
              <a:ea typeface="ＭＳ Ｐゴシック" charset="-128"/>
              <a:cs typeface="Arial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D73748"/>
              </a:buClr>
              <a:buFont typeface="Wingdings" charset="2"/>
              <a:buChar char="§"/>
              <a:defRPr/>
            </a:pPr>
            <a:r>
              <a:rPr lang="en-US" altLang="fr-FR" sz="1800" dirty="0">
                <a:solidFill>
                  <a:srgbClr val="292929"/>
                </a:solidFill>
                <a:latin typeface="+mn-lt"/>
                <a:ea typeface="ＭＳ Ｐゴシック" charset="-128"/>
                <a:cs typeface="Arial" charset="0"/>
              </a:rPr>
              <a:t>Lichen plan (4,3 %)</a:t>
            </a:r>
          </a:p>
          <a:p>
            <a:pPr lvl="1" eaLnBrk="1" hangingPunct="1">
              <a:lnSpc>
                <a:spcPct val="150000"/>
              </a:lnSpc>
              <a:buClr>
                <a:srgbClr val="D73748"/>
              </a:buClr>
              <a:buFont typeface="Wingdings" charset="2"/>
              <a:buChar char="§"/>
              <a:defRPr/>
            </a:pPr>
            <a:r>
              <a:rPr lang="en-US" altLang="fr-FR" sz="1800" dirty="0" err="1">
                <a:solidFill>
                  <a:srgbClr val="292929"/>
                </a:solidFill>
                <a:latin typeface="+mn-lt"/>
                <a:ea typeface="ＭＳ Ｐゴシック" charset="-128"/>
                <a:cs typeface="Arial" charset="0"/>
              </a:rPr>
              <a:t>Fibrose</a:t>
            </a:r>
            <a:r>
              <a:rPr lang="en-US" altLang="fr-FR" sz="1800" dirty="0">
                <a:solidFill>
                  <a:srgbClr val="292929"/>
                </a:solidFill>
                <a:latin typeface="+mn-lt"/>
                <a:ea typeface="ＭＳ Ｐゴシック" charset="-128"/>
                <a:cs typeface="Arial" charset="0"/>
              </a:rPr>
              <a:t> </a:t>
            </a:r>
            <a:r>
              <a:rPr lang="en-US" altLang="fr-FR" sz="1800" dirty="0" err="1">
                <a:solidFill>
                  <a:srgbClr val="292929"/>
                </a:solidFill>
                <a:latin typeface="+mn-lt"/>
                <a:ea typeface="ＭＳ Ｐゴシック" charset="-128"/>
                <a:cs typeface="Arial" charset="0"/>
              </a:rPr>
              <a:t>pulmonaire</a:t>
            </a:r>
            <a:endParaRPr lang="en-US" altLang="fr-FR" sz="1800" dirty="0">
              <a:solidFill>
                <a:srgbClr val="292929"/>
              </a:solidFill>
              <a:latin typeface="+mn-lt"/>
              <a:ea typeface="ＭＳ Ｐゴシック" charset="-128"/>
              <a:cs typeface="Arial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D73748"/>
              </a:buClr>
              <a:buFont typeface="Wingdings" charset="2"/>
              <a:buChar char="§"/>
              <a:defRPr/>
            </a:pPr>
            <a:r>
              <a:rPr lang="en-US" altLang="fr-FR" sz="1800" dirty="0" err="1">
                <a:solidFill>
                  <a:srgbClr val="292929"/>
                </a:solidFill>
                <a:latin typeface="+mn-lt"/>
                <a:ea typeface="ＭＳ Ｐゴシック" charset="-128"/>
                <a:cs typeface="Arial" charset="0"/>
              </a:rPr>
              <a:t>Diabète</a:t>
            </a:r>
            <a:r>
              <a:rPr lang="en-US" altLang="fr-FR" sz="1800" dirty="0">
                <a:solidFill>
                  <a:srgbClr val="292929"/>
                </a:solidFill>
                <a:latin typeface="+mn-lt"/>
                <a:ea typeface="ＭＳ Ｐゴシック" charset="-128"/>
                <a:cs typeface="Arial" charset="0"/>
              </a:rPr>
              <a:t> de type 2 (15 %)</a:t>
            </a:r>
          </a:p>
          <a:p>
            <a:pPr lvl="1" eaLnBrk="1" hangingPunct="1">
              <a:lnSpc>
                <a:spcPct val="150000"/>
              </a:lnSpc>
              <a:buClr>
                <a:srgbClr val="D73748"/>
              </a:buClr>
              <a:buFont typeface="Wingdings" charset="2"/>
              <a:buChar char="§"/>
              <a:defRPr/>
            </a:pPr>
            <a:r>
              <a:rPr lang="en-US" altLang="fr-FR" sz="1800" dirty="0" err="1">
                <a:solidFill>
                  <a:srgbClr val="292929"/>
                </a:solidFill>
                <a:latin typeface="+mn-lt"/>
                <a:ea typeface="ＭＳ Ｐゴシック" charset="-128"/>
                <a:cs typeface="Arial" charset="0"/>
              </a:rPr>
              <a:t>Vascularite</a:t>
            </a:r>
            <a:r>
              <a:rPr lang="en-US" altLang="fr-FR" sz="1800" dirty="0">
                <a:solidFill>
                  <a:srgbClr val="292929"/>
                </a:solidFill>
                <a:latin typeface="+mn-lt"/>
                <a:ea typeface="ＭＳ Ｐゴシック" charset="-128"/>
                <a:cs typeface="Arial" charset="0"/>
              </a:rPr>
              <a:t> </a:t>
            </a:r>
            <a:r>
              <a:rPr lang="en-US" altLang="fr-FR" sz="1800" dirty="0" err="1">
                <a:solidFill>
                  <a:srgbClr val="292929"/>
                </a:solidFill>
                <a:latin typeface="+mn-lt"/>
                <a:ea typeface="ＭＳ Ｐゴシック" charset="-128"/>
                <a:cs typeface="Arial" charset="0"/>
              </a:rPr>
              <a:t>systémique</a:t>
            </a:r>
            <a:endParaRPr lang="en-US" altLang="fr-FR" sz="1800" dirty="0">
              <a:solidFill>
                <a:srgbClr val="292929"/>
              </a:solidFill>
              <a:latin typeface="+mn-lt"/>
              <a:ea typeface="ＭＳ Ｐゴシック" charset="-128"/>
              <a:cs typeface="Arial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D73748"/>
              </a:buClr>
              <a:buFont typeface="Wingdings" charset="2"/>
              <a:buChar char="§"/>
              <a:defRPr/>
            </a:pPr>
            <a:r>
              <a:rPr lang="en-US" altLang="fr-FR" sz="1800" dirty="0" err="1">
                <a:solidFill>
                  <a:srgbClr val="292929"/>
                </a:solidFill>
                <a:latin typeface="+mn-lt"/>
                <a:ea typeface="ＭＳ Ｐゴシック" charset="-128"/>
                <a:cs typeface="Arial" charset="0"/>
              </a:rPr>
              <a:t>Thrombocytémie</a:t>
            </a:r>
            <a:r>
              <a:rPr lang="en-US" altLang="fr-FR" sz="1800" dirty="0">
                <a:solidFill>
                  <a:srgbClr val="292929"/>
                </a:solidFill>
                <a:latin typeface="+mn-lt"/>
                <a:ea typeface="ＭＳ Ｐゴシック" charset="-128"/>
                <a:cs typeface="Arial" charset="0"/>
              </a:rPr>
              <a:t> auto-immune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CB8F4F-51C6-437C-BD57-CFE9E6A40D2D}"/>
              </a:ext>
            </a:extLst>
          </p:cNvPr>
          <p:cNvCxnSpPr/>
          <p:nvPr/>
        </p:nvCxnSpPr>
        <p:spPr>
          <a:xfrm flipH="1" flipV="1">
            <a:off x="6311900" y="2528888"/>
            <a:ext cx="1895475" cy="19367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18D0CB4-D0DF-4599-8059-CED984C0E4AB}"/>
              </a:ext>
            </a:extLst>
          </p:cNvPr>
          <p:cNvCxnSpPr/>
          <p:nvPr/>
        </p:nvCxnSpPr>
        <p:spPr>
          <a:xfrm flipH="1" flipV="1">
            <a:off x="6592888" y="2930525"/>
            <a:ext cx="1614487" cy="29686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8E01835-585A-44A7-BF95-1DE68E49AB4C}"/>
              </a:ext>
            </a:extLst>
          </p:cNvPr>
          <p:cNvCxnSpPr/>
          <p:nvPr/>
        </p:nvCxnSpPr>
        <p:spPr>
          <a:xfrm flipH="1" flipV="1">
            <a:off x="6807200" y="4090988"/>
            <a:ext cx="1400175" cy="100012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330F68-E84B-4796-8ED7-2EABB3B4E688}"/>
              </a:ext>
            </a:extLst>
          </p:cNvPr>
          <p:cNvCxnSpPr/>
          <p:nvPr/>
        </p:nvCxnSpPr>
        <p:spPr>
          <a:xfrm flipH="1" flipV="1">
            <a:off x="6669088" y="3227388"/>
            <a:ext cx="1538287" cy="101282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4" name="Rectangle 1">
            <a:extLst>
              <a:ext uri="{FF2B5EF4-FFF2-40B4-BE49-F238E27FC236}">
                <a16:creationId xmlns:a16="http://schemas.microsoft.com/office/drawing/2014/main" id="{2463B4DD-8978-4F48-AA65-B0C498627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1374775"/>
            <a:ext cx="349250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 typeface="Wingdings 3" charset="2"/>
              <a:buNone/>
              <a:defRPr/>
            </a:pPr>
            <a:r>
              <a:rPr lang="en-US" altLang="fr-FR" sz="1800" b="1">
                <a:solidFill>
                  <a:srgbClr val="FFFFFF"/>
                </a:solidFill>
                <a:latin typeface="+mn-lt"/>
                <a:ea typeface="Arial" charset="0"/>
                <a:cs typeface="Arial" charset="0"/>
              </a:rPr>
              <a:t>Association </a:t>
            </a:r>
            <a:r>
              <a:rPr lang="en-US" altLang="fr-FR" sz="1800" b="1" dirty="0" err="1">
                <a:solidFill>
                  <a:srgbClr val="FFFFFF"/>
                </a:solidFill>
                <a:latin typeface="+mn-lt"/>
                <a:ea typeface="Arial" charset="0"/>
                <a:cs typeface="Arial" charset="0"/>
              </a:rPr>
              <a:t>certaine</a:t>
            </a:r>
            <a:endParaRPr lang="en-US" altLang="fr-FR" sz="1800" b="1" dirty="0">
              <a:solidFill>
                <a:srgbClr val="FFFFFF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20495" name="Rectangle 15">
            <a:extLst>
              <a:ext uri="{FF2B5EF4-FFF2-40B4-BE49-F238E27FC236}">
                <a16:creationId xmlns:a16="http://schemas.microsoft.com/office/drawing/2014/main" id="{D96B9629-6018-44C2-B7C9-9CB015226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1200" y="1374775"/>
            <a:ext cx="2751138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 typeface="Wingdings 3" charset="2"/>
              <a:buNone/>
              <a:defRPr/>
            </a:pPr>
            <a:r>
              <a:rPr lang="en-US" altLang="fr-FR" sz="1800" b="1">
                <a:solidFill>
                  <a:srgbClr val="FFFFFF"/>
                </a:solidFill>
                <a:latin typeface="+mn-lt"/>
                <a:ea typeface="Arial" charset="0"/>
                <a:cs typeface="Arial" charset="0"/>
              </a:rPr>
              <a:t>Association possible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2AC5C33-99E0-4C31-BDA1-A36CAFCBFE08}"/>
              </a:ext>
            </a:extLst>
          </p:cNvPr>
          <p:cNvCxnSpPr/>
          <p:nvPr/>
        </p:nvCxnSpPr>
        <p:spPr>
          <a:xfrm flipV="1">
            <a:off x="5246688" y="3924300"/>
            <a:ext cx="1049337" cy="30162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7" name="Rectangle 1">
            <a:extLst>
              <a:ext uri="{FF2B5EF4-FFF2-40B4-BE49-F238E27FC236}">
                <a16:creationId xmlns:a16="http://schemas.microsoft.com/office/drawing/2014/main" id="{69845A50-8882-41EA-962C-392E9C62A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5425" y="1374775"/>
            <a:ext cx="2632075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 typeface="Wingdings 3" charset="2"/>
              <a:buNone/>
              <a:defRPr/>
            </a:pPr>
            <a:r>
              <a:rPr lang="en-US" altLang="fr-FR" sz="1800" b="1" dirty="0" err="1">
                <a:solidFill>
                  <a:srgbClr val="FFFFFF"/>
                </a:solidFill>
                <a:latin typeface="+mn-lt"/>
                <a:ea typeface="Arial" charset="0"/>
                <a:cs typeface="Arial" charset="0"/>
              </a:rPr>
              <a:t>Hépatite</a:t>
            </a:r>
            <a:r>
              <a:rPr lang="en-US" altLang="fr-FR" sz="1800" b="1" dirty="0">
                <a:solidFill>
                  <a:srgbClr val="FFFFFF"/>
                </a:solidFill>
                <a:latin typeface="+mn-lt"/>
                <a:ea typeface="Arial" charset="0"/>
                <a:cs typeface="Arial" charset="0"/>
              </a:rPr>
              <a:t>  C</a:t>
            </a:r>
          </a:p>
        </p:txBody>
      </p:sp>
      <p:cxnSp>
        <p:nvCxnSpPr>
          <p:cNvPr id="29" name="Straight Arrow Connector 17">
            <a:extLst>
              <a:ext uri="{FF2B5EF4-FFF2-40B4-BE49-F238E27FC236}">
                <a16:creationId xmlns:a16="http://schemas.microsoft.com/office/drawing/2014/main" id="{8FECB5FA-7D13-4FC7-A922-6528C29AA497}"/>
              </a:ext>
            </a:extLst>
          </p:cNvPr>
          <p:cNvCxnSpPr/>
          <p:nvPr/>
        </p:nvCxnSpPr>
        <p:spPr>
          <a:xfrm flipH="1">
            <a:off x="6664325" y="2354263"/>
            <a:ext cx="154305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0" name="ZoneTexte 1">
            <a:extLst>
              <a:ext uri="{FF2B5EF4-FFF2-40B4-BE49-F238E27FC236}">
                <a16:creationId xmlns:a16="http://schemas.microsoft.com/office/drawing/2014/main" id="{F6CFB5C7-D2B9-4518-8038-5B6AE75ED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6537325"/>
            <a:ext cx="2249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1200">
                <a:latin typeface="+mn-lt"/>
                <a:ea typeface="Arial" charset="0"/>
                <a:cs typeface="Arial" charset="0"/>
              </a:rPr>
              <a:t>Cacoub</a:t>
            </a:r>
            <a:r>
              <a:rPr lang="fr-FR" altLang="fr-FR" sz="1200" dirty="0">
                <a:latin typeface="+mn-lt"/>
                <a:ea typeface="Arial" charset="0"/>
                <a:cs typeface="Arial" charset="0"/>
              </a:rPr>
              <a:t> P et al- Dis </a:t>
            </a:r>
            <a:r>
              <a:rPr lang="fr-FR" altLang="fr-FR" sz="1200" dirty="0" err="1">
                <a:latin typeface="+mn-lt"/>
                <a:ea typeface="Arial" charset="0"/>
                <a:cs typeface="Arial" charset="0"/>
              </a:rPr>
              <a:t>Liver</a:t>
            </a:r>
            <a:r>
              <a:rPr lang="fr-FR" altLang="fr-FR" sz="1200" dirty="0">
                <a:latin typeface="+mn-lt"/>
                <a:ea typeface="Arial" charset="0"/>
                <a:cs typeface="Arial" charset="0"/>
              </a:rPr>
              <a:t> Dis 2014</a:t>
            </a:r>
          </a:p>
        </p:txBody>
      </p:sp>
      <p:sp>
        <p:nvSpPr>
          <p:cNvPr id="21522" name="Titre 1">
            <a:extLst>
              <a:ext uri="{FF2B5EF4-FFF2-40B4-BE49-F238E27FC236}">
                <a16:creationId xmlns:a16="http://schemas.microsoft.com/office/drawing/2014/main" id="{E4F52200-FA43-4295-8001-079E3D8E96EC}"/>
              </a:ext>
            </a:extLst>
          </p:cNvPr>
          <p:cNvSpPr txBox="1">
            <a:spLocks/>
          </p:cNvSpPr>
          <p:nvPr/>
        </p:nvSpPr>
        <p:spPr bwMode="auto">
          <a:xfrm>
            <a:off x="-25400" y="-26988"/>
            <a:ext cx="10972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762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762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762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762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762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762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762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762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762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/>
              <a:t>	</a:t>
            </a:r>
            <a:r>
              <a:rPr lang="en-US" altLang="fr-FR"/>
              <a:t>Manifestations extra-hépatiques de l’infection VHC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87F50236-ED11-420D-9E7F-3DBBB77B7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927" y="2019258"/>
            <a:ext cx="9737387" cy="1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5400"/>
              </a:lnSpc>
              <a:defRPr/>
            </a:pPr>
            <a:r>
              <a:rPr lang="fr-FR" altLang="fr-FR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Le dépistage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E12759-BBD5-49B0-B85A-5A138C31C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405" y="272375"/>
            <a:ext cx="1880403" cy="1342416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E8EEABCF-F186-4D4B-B0A0-6208409B8938}"/>
              </a:ext>
            </a:extLst>
          </p:cNvPr>
          <p:cNvSpPr txBox="1">
            <a:spLocks/>
          </p:cNvSpPr>
          <p:nvPr/>
        </p:nvSpPr>
        <p:spPr bwMode="auto">
          <a:xfrm>
            <a:off x="223736" y="3918391"/>
            <a:ext cx="11443016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600" b="1" dirty="0">
                <a:solidFill>
                  <a:srgbClr val="FF0000"/>
                </a:solidFill>
              </a:rPr>
              <a:t>=</a:t>
            </a:r>
            <a:r>
              <a:rPr lang="fr-FR" sz="3600" b="1" dirty="0"/>
              <a:t> </a:t>
            </a:r>
            <a:r>
              <a:rPr lang="fr-FR" sz="3600" b="1" dirty="0">
                <a:solidFill>
                  <a:srgbClr val="FF0000"/>
                </a:solidFill>
              </a:rPr>
              <a:t>Recherche des Anticorps dirigés contre le virus (</a:t>
            </a:r>
            <a:r>
              <a:rPr lang="fr-FR" sz="3600" b="1" dirty="0" err="1">
                <a:solidFill>
                  <a:srgbClr val="FF0000"/>
                </a:solidFill>
              </a:rPr>
              <a:t>Ac</a:t>
            </a:r>
            <a:r>
              <a:rPr lang="fr-FR" sz="3600" b="1" dirty="0">
                <a:solidFill>
                  <a:srgbClr val="FF0000"/>
                </a:solidFill>
              </a:rPr>
              <a:t> VHC)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C263184E-76F0-402A-8451-A75F3B4A0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559" y="5575589"/>
            <a:ext cx="2171700" cy="7810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C736B53-D8E5-4873-8C98-D02EA0883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5004089"/>
            <a:ext cx="1676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75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448" y="124482"/>
            <a:ext cx="10515600" cy="1325563"/>
          </a:xfrm>
        </p:spPr>
        <p:txBody>
          <a:bodyPr/>
          <a:lstStyle/>
          <a:p>
            <a:pPr algn="ctr"/>
            <a:r>
              <a:rPr lang="fr-FR" sz="4200" b="1" dirty="0"/>
              <a:t>COMMENT dépister ? Les outils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D3BA25-71CF-4CC6-A06E-9D6C6781D2AE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46439" y="1832050"/>
            <a:ext cx="3838426" cy="995338"/>
          </a:xfrm>
          <a:prstGeom prst="rect">
            <a:avLst/>
          </a:prstGeom>
          <a:noFill/>
          <a:ln>
            <a:solidFill>
              <a:srgbClr val="3A8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Bilan sanguin : sérologie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76787" y="1832050"/>
            <a:ext cx="3838426" cy="995338"/>
          </a:xfrm>
          <a:prstGeom prst="rect">
            <a:avLst/>
          </a:prstGeom>
          <a:noFill/>
          <a:ln>
            <a:solidFill>
              <a:srgbClr val="3A8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Buvards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07135" y="1832050"/>
            <a:ext cx="3838426" cy="995338"/>
          </a:xfrm>
          <a:prstGeom prst="rect">
            <a:avLst/>
          </a:prstGeom>
          <a:noFill/>
          <a:ln>
            <a:solidFill>
              <a:srgbClr val="3A8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TROD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76787" y="2912170"/>
            <a:ext cx="3838426" cy="3253134"/>
          </a:xfrm>
          <a:prstGeom prst="rect">
            <a:avLst/>
          </a:prstGeom>
          <a:noFill/>
          <a:ln>
            <a:solidFill>
              <a:srgbClr val="3A8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8207135" y="2912170"/>
            <a:ext cx="3838426" cy="3253134"/>
          </a:xfrm>
          <a:prstGeom prst="rect">
            <a:avLst/>
          </a:prstGeom>
          <a:noFill/>
          <a:ln>
            <a:solidFill>
              <a:srgbClr val="3A8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46439" y="2912170"/>
            <a:ext cx="3838426" cy="3253134"/>
          </a:xfrm>
          <a:prstGeom prst="rect">
            <a:avLst/>
          </a:prstGeom>
          <a:noFill/>
          <a:ln>
            <a:solidFill>
              <a:srgbClr val="3A8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2" descr="Résultat de recherche d'images pour &quot;buvard VHC&quot;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0631" y="3140968"/>
            <a:ext cx="3006123" cy="1841340"/>
          </a:xfrm>
          <a:prstGeom prst="rect">
            <a:avLst/>
          </a:prstGeom>
          <a:noFill/>
        </p:spPr>
      </p:pic>
      <p:pic>
        <p:nvPicPr>
          <p:cNvPr id="3076" name="Picture 4" descr="Image associé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9057" y="3140968"/>
            <a:ext cx="3427037" cy="1841340"/>
          </a:xfrm>
          <a:prstGeom prst="rect">
            <a:avLst/>
          </a:prstGeom>
          <a:noFill/>
        </p:spPr>
      </p:pic>
      <p:pic>
        <p:nvPicPr>
          <p:cNvPr id="3078" name="Picture 6" descr="http://www.jle.com/e-docs/00/04/A1/CF/jleabc1007gr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954" y="3212976"/>
            <a:ext cx="2983396" cy="267014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4368709" y="5229202"/>
            <a:ext cx="335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Sensibilité = 98,1 %</a:t>
            </a:r>
          </a:p>
          <a:p>
            <a:r>
              <a:rPr lang="fr-FR" dirty="0"/>
              <a:t>Spécificité = 99, 7 %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399057" y="5229202"/>
            <a:ext cx="335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Sensibilité = 98,6-100 %</a:t>
            </a:r>
          </a:p>
          <a:p>
            <a:r>
              <a:rPr lang="fr-FR" dirty="0"/>
              <a:t>Spécificité = 100 %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71488" y="6457890"/>
            <a:ext cx="42354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fr-FR" sz="1000" i="1" dirty="0"/>
              <a:t>Recommandations EASL 2018</a:t>
            </a:r>
          </a:p>
          <a:p>
            <a:r>
              <a:rPr lang="fr-FR" sz="1000" i="1" dirty="0" err="1"/>
              <a:t>Muzambo</a:t>
            </a:r>
            <a:r>
              <a:rPr lang="fr-FR" sz="1000" i="1" dirty="0"/>
              <a:t> et al, Public </a:t>
            </a:r>
            <a:r>
              <a:rPr lang="fr-FR" sz="1000" i="1" dirty="0" err="1"/>
              <a:t>Health</a:t>
            </a:r>
            <a:r>
              <a:rPr lang="fr-FR" sz="1000" i="1" dirty="0"/>
              <a:t>, 2017 - </a:t>
            </a:r>
            <a:r>
              <a:rPr lang="fr-FR" sz="1000" i="1" dirty="0" err="1"/>
              <a:t>Poiteau</a:t>
            </a:r>
            <a:r>
              <a:rPr lang="fr-FR" sz="1000" i="1" dirty="0"/>
              <a:t> L et al., J Viral </a:t>
            </a:r>
            <a:r>
              <a:rPr lang="fr-FR" sz="1000" i="1" dirty="0" err="1"/>
              <a:t>Hepat</a:t>
            </a:r>
            <a:r>
              <a:rPr lang="fr-FR" sz="1000" i="1" dirty="0"/>
              <a:t>, 2016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8830811" y="6135003"/>
            <a:ext cx="2495114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Outil pour les actions « d’aller vers »</a:t>
            </a:r>
          </a:p>
        </p:txBody>
      </p:sp>
    </p:spTree>
    <p:extLst>
      <p:ext uri="{BB962C8B-B14F-4D97-AF65-F5344CB8AC3E}">
        <p14:creationId xmlns:p14="http://schemas.microsoft.com/office/powerpoint/2010/main" val="165521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829846"/>
            <a:ext cx="10515600" cy="2852737"/>
          </a:xfrm>
        </p:spPr>
        <p:txBody>
          <a:bodyPr/>
          <a:lstStyle/>
          <a:p>
            <a:pPr algn="ctr" eaLnBrk="1" hangingPunct="1">
              <a:lnSpc>
                <a:spcPts val="5400"/>
              </a:lnSpc>
              <a:defRPr/>
            </a:pPr>
            <a:r>
              <a:rPr lang="fr-FR" sz="5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Arial" charset="0"/>
              </a:rPr>
              <a:t/>
            </a:r>
            <a:br>
              <a:rPr lang="fr-FR" sz="5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Arial" charset="0"/>
              </a:rPr>
            </a:br>
            <a:r>
              <a:rPr lang="fr-FR" sz="5400" cap="none" dirty="0">
                <a:solidFill>
                  <a:schemeClr val="tx2"/>
                </a:solidFill>
                <a:latin typeface="Calibri" pitchFamily="34" charset="0"/>
                <a:ea typeface="+mn-ea"/>
                <a:cs typeface="Arial" charset="0"/>
              </a:rPr>
              <a:t>Le diagnostic</a:t>
            </a:r>
            <a:endParaRPr lang="fr-FR" sz="54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FF0000"/>
                </a:solidFill>
              </a:rPr>
              <a:t>= Recherche du virus (ARN)</a:t>
            </a:r>
          </a:p>
          <a:p>
            <a:r>
              <a:rPr lang="fr-FR" sz="3600" b="1" dirty="0">
                <a:solidFill>
                  <a:srgbClr val="FF0000"/>
                </a:solidFill>
              </a:rPr>
              <a:t>= PCR=Charge virale=virémie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995FBB6-0E22-4350-8F37-AB52D5316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605" y="5757430"/>
            <a:ext cx="2171700" cy="78105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F0E2997-E6A3-4B3C-919D-281EE237D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59" y="5133975"/>
            <a:ext cx="1676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52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518" y="117794"/>
            <a:ext cx="10306834" cy="12926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fr-FR" sz="4200" b="1" dirty="0"/>
              <a:t>Comment affirmer le diagnostic d’infection à VHC?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910434" y="6557918"/>
            <a:ext cx="37575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Grebely</a:t>
            </a:r>
            <a:r>
              <a:rPr lang="fr-FR" sz="135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J et al,. Lancet </a:t>
            </a:r>
            <a:r>
              <a:rPr lang="fr-FR" sz="135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Gastroenterol</a:t>
            </a:r>
            <a:r>
              <a:rPr lang="fr-FR" sz="135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35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Hepatol</a:t>
            </a:r>
            <a:r>
              <a:rPr lang="fr-FR" sz="135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2017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" t="30403" r="1870" b="3558"/>
          <a:stretch/>
        </p:blipFill>
        <p:spPr>
          <a:xfrm>
            <a:off x="6432558" y="3098849"/>
            <a:ext cx="4713317" cy="246888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701874" y="5711506"/>
            <a:ext cx="2495114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Outil pour les actions « d’aller vers »</a:t>
            </a:r>
          </a:p>
        </p:txBody>
      </p:sp>
      <p:sp>
        <p:nvSpPr>
          <p:cNvPr id="4" name="Rectangle 3"/>
          <p:cNvSpPr/>
          <p:nvPr/>
        </p:nvSpPr>
        <p:spPr>
          <a:xfrm>
            <a:off x="6381099" y="2678339"/>
            <a:ext cx="4205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 la détection de l’ARN sur sang capillaire</a:t>
            </a:r>
          </a:p>
        </p:txBody>
      </p:sp>
      <p:pic>
        <p:nvPicPr>
          <p:cNvPr id="7" name="Picture 6" descr="http://www.jle.com/e-docs/00/04/A1/CF/jleabc1007gr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69" r="43771" b="62349"/>
          <a:stretch/>
        </p:blipFill>
        <p:spPr bwMode="auto">
          <a:xfrm>
            <a:off x="1129361" y="4140679"/>
            <a:ext cx="606963" cy="67368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15402" y="2643614"/>
            <a:ext cx="5074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Recherche d’ARN du VHC (= PCR=Charge virale)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7"/>
          <a:stretch/>
        </p:blipFill>
        <p:spPr>
          <a:xfrm>
            <a:off x="2173856" y="3493698"/>
            <a:ext cx="3075484" cy="14492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31326" r="25779" b="21007"/>
          <a:stretch/>
        </p:blipFill>
        <p:spPr>
          <a:xfrm>
            <a:off x="10679143" y="2141303"/>
            <a:ext cx="1318773" cy="86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51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803" y="0"/>
            <a:ext cx="9351523" cy="1143000"/>
          </a:xfrm>
        </p:spPr>
        <p:txBody>
          <a:bodyPr>
            <a:normAutofit fontScale="90000"/>
          </a:bodyPr>
          <a:lstStyle/>
          <a:p>
            <a:r>
              <a:rPr lang="fr-FR" altLang="fr-FR" dirty="0"/>
              <a:t/>
            </a:r>
            <a:br>
              <a:rPr lang="fr-FR" altLang="fr-FR" dirty="0"/>
            </a:br>
            <a:r>
              <a:rPr lang="fr-FR" altLang="fr-FR" sz="4000" dirty="0"/>
              <a:t>Les virus de l’hépatite B et C ciblent: </a:t>
            </a:r>
            <a:r>
              <a:rPr lang="fr-FR" altLang="fr-FR" sz="4000" dirty="0">
                <a:solidFill>
                  <a:srgbClr val="FF0000"/>
                </a:solidFill>
              </a:rPr>
              <a:t>LE FOIE</a:t>
            </a:r>
          </a:p>
        </p:txBody>
      </p:sp>
      <p:pic>
        <p:nvPicPr>
          <p:cNvPr id="3079" name="Picture 7" descr="File:Digestive system diagram fr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245139"/>
            <a:ext cx="4124325" cy="545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2855913" y="3357564"/>
            <a:ext cx="2087562" cy="15843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022976" y="1404939"/>
            <a:ext cx="4537075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fr-FR" altLang="fr-FR" dirty="0"/>
              <a:t>Le foie est un des plus gros organes du corps:</a:t>
            </a:r>
          </a:p>
          <a:p>
            <a:pPr>
              <a:buFontTx/>
              <a:buChar char="•"/>
            </a:pPr>
            <a:endParaRPr lang="fr-FR" altLang="fr-FR" dirty="0"/>
          </a:p>
          <a:p>
            <a:pPr>
              <a:buFontTx/>
              <a:buChar char="•"/>
            </a:pPr>
            <a:r>
              <a:rPr lang="fr-FR" altLang="fr-FR" dirty="0"/>
              <a:t>Il est nourri par une veine (porte) et une artère</a:t>
            </a:r>
          </a:p>
          <a:p>
            <a:pPr>
              <a:buFontTx/>
              <a:buChar char="•"/>
            </a:pPr>
            <a:endParaRPr lang="fr-FR" altLang="fr-FR" dirty="0"/>
          </a:p>
          <a:p>
            <a:pPr>
              <a:buFontTx/>
              <a:buChar char="•"/>
            </a:pPr>
            <a:r>
              <a:rPr lang="fr-FR" altLang="fr-FR" dirty="0"/>
              <a:t>Il </a:t>
            </a:r>
            <a:r>
              <a:rPr lang="fr-FR" altLang="fr-FR" dirty="0">
                <a:solidFill>
                  <a:srgbClr val="FF0000"/>
                </a:solidFill>
              </a:rPr>
              <a:t>transforme</a:t>
            </a:r>
            <a:r>
              <a:rPr lang="fr-FR" altLang="fr-FR" dirty="0"/>
              <a:t> les médicaments pris par voie orale, les nutriments de l’alimentation, l’alcool</a:t>
            </a:r>
          </a:p>
          <a:p>
            <a:pPr>
              <a:buFontTx/>
              <a:buChar char="•"/>
            </a:pPr>
            <a:endParaRPr lang="fr-FR" altLang="fr-FR" dirty="0"/>
          </a:p>
          <a:p>
            <a:pPr>
              <a:buFontTx/>
              <a:buChar char="•"/>
            </a:pPr>
            <a:r>
              <a:rPr lang="fr-FR" altLang="fr-FR" dirty="0"/>
              <a:t>Il </a:t>
            </a:r>
            <a:r>
              <a:rPr lang="fr-FR" altLang="fr-FR" dirty="0">
                <a:solidFill>
                  <a:srgbClr val="FF0000"/>
                </a:solidFill>
              </a:rPr>
              <a:t>élimine</a:t>
            </a:r>
            <a:r>
              <a:rPr lang="fr-FR" altLang="fr-FR" dirty="0"/>
              <a:t> les déchets provenant du tube digestif</a:t>
            </a:r>
          </a:p>
          <a:p>
            <a:pPr>
              <a:buFontTx/>
              <a:buChar char="•"/>
            </a:pPr>
            <a:endParaRPr lang="fr-FR" altLang="fr-FR" dirty="0"/>
          </a:p>
          <a:p>
            <a:pPr>
              <a:buFontTx/>
              <a:buChar char="•"/>
            </a:pPr>
            <a:r>
              <a:rPr lang="fr-FR" altLang="fr-FR" dirty="0"/>
              <a:t>Il </a:t>
            </a:r>
            <a:r>
              <a:rPr lang="fr-FR" altLang="fr-FR" dirty="0">
                <a:solidFill>
                  <a:srgbClr val="FF0000"/>
                </a:solidFill>
              </a:rPr>
              <a:t>stocke</a:t>
            </a:r>
            <a:r>
              <a:rPr lang="fr-FR" altLang="fr-FR" dirty="0"/>
              <a:t> le sucre et le </a:t>
            </a:r>
            <a:r>
              <a:rPr lang="fr-FR" altLang="fr-FR" dirty="0">
                <a:solidFill>
                  <a:srgbClr val="FF0000"/>
                </a:solidFill>
              </a:rPr>
              <a:t>régule</a:t>
            </a:r>
          </a:p>
          <a:p>
            <a:pPr>
              <a:buFontTx/>
              <a:buChar char="•"/>
            </a:pPr>
            <a:endParaRPr lang="fr-FR" altLang="fr-FR" dirty="0"/>
          </a:p>
          <a:p>
            <a:pPr>
              <a:buFontTx/>
              <a:buChar char="•"/>
            </a:pPr>
            <a:r>
              <a:rPr lang="fr-FR" altLang="fr-FR" dirty="0"/>
              <a:t>Il </a:t>
            </a:r>
            <a:r>
              <a:rPr lang="fr-FR" altLang="fr-FR" dirty="0">
                <a:solidFill>
                  <a:srgbClr val="FF0000"/>
                </a:solidFill>
              </a:rPr>
              <a:t>fabrique</a:t>
            </a:r>
            <a:r>
              <a:rPr lang="fr-FR" altLang="fr-FR" dirty="0"/>
              <a:t> des protéines et la bile pour digérer les graisses et vitamines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CDEF796-8ACF-4CAE-9D66-98CABDE41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1923" y="5913293"/>
            <a:ext cx="2171700" cy="78105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56793AE-9EF2-420D-9FB8-4F4F011B9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3368" y="232930"/>
            <a:ext cx="1676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18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0204" y="0"/>
            <a:ext cx="5856051" cy="709305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4000" b="1" dirty="0">
                <a:solidFill>
                  <a:schemeClr val="tx2"/>
                </a:solidFill>
                <a:latin typeface="Calibri" pitchFamily="34" charset="0"/>
                <a:ea typeface="+mn-ea"/>
                <a:cs typeface="Arial" charset="0"/>
              </a:rPr>
              <a:t>Du dépistage au diagnostic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4149725" y="2674446"/>
            <a:ext cx="2740025" cy="523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fr-FR" altLang="fr-FR" sz="2800" dirty="0">
                <a:latin typeface="+mn-lt"/>
                <a:ea typeface="Arial" charset="0"/>
                <a:cs typeface="Arial" charset="0"/>
              </a:rPr>
              <a:t>Sérologie virale C </a:t>
            </a:r>
          </a:p>
        </p:txBody>
      </p:sp>
      <p:sp>
        <p:nvSpPr>
          <p:cNvPr id="7" name="ZoneTexte 2"/>
          <p:cNvSpPr txBox="1">
            <a:spLocks noChangeArrowheads="1"/>
          </p:cNvSpPr>
          <p:nvPr/>
        </p:nvSpPr>
        <p:spPr bwMode="auto">
          <a:xfrm>
            <a:off x="4872038" y="3269759"/>
            <a:ext cx="3603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28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+</a:t>
            </a:r>
          </a:p>
        </p:txBody>
      </p:sp>
      <p:sp>
        <p:nvSpPr>
          <p:cNvPr id="8" name="ZoneTexte 3"/>
          <p:cNvSpPr txBox="1">
            <a:spLocks noChangeArrowheads="1"/>
          </p:cNvSpPr>
          <p:nvPr/>
        </p:nvSpPr>
        <p:spPr bwMode="auto">
          <a:xfrm>
            <a:off x="7837488" y="2477596"/>
            <a:ext cx="3095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28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-</a:t>
            </a:r>
          </a:p>
        </p:txBody>
      </p:sp>
      <p:sp>
        <p:nvSpPr>
          <p:cNvPr id="9" name="ZoneTexte 4"/>
          <p:cNvSpPr txBox="1">
            <a:spLocks noChangeArrowheads="1"/>
          </p:cNvSpPr>
          <p:nvPr/>
        </p:nvSpPr>
        <p:spPr bwMode="auto">
          <a:xfrm>
            <a:off x="9072563" y="2458546"/>
            <a:ext cx="2286000" cy="13849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fr-FR" altLang="fr-FR" sz="2800" dirty="0">
                <a:latin typeface="+mn-lt"/>
                <a:ea typeface="Arial" charset="0"/>
                <a:cs typeface="Arial" charset="0"/>
              </a:rPr>
              <a:t>Pas de contact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fr-FR" altLang="fr-FR" sz="2800" dirty="0">
                <a:latin typeface="+mn-lt"/>
                <a:ea typeface="Arial" charset="0"/>
                <a:cs typeface="Arial" charset="0"/>
              </a:rPr>
              <a:t>avec le VHC ou récent</a:t>
            </a:r>
          </a:p>
        </p:txBody>
      </p:sp>
      <p:sp>
        <p:nvSpPr>
          <p:cNvPr id="10" name="ZoneTexte 5"/>
          <p:cNvSpPr txBox="1">
            <a:spLocks noChangeArrowheads="1"/>
          </p:cNvSpPr>
          <p:nvPr/>
        </p:nvSpPr>
        <p:spPr bwMode="auto">
          <a:xfrm>
            <a:off x="2635250" y="3772996"/>
            <a:ext cx="5770563" cy="523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fr-FR" altLang="fr-FR" sz="2800" dirty="0">
                <a:latin typeface="+mn-lt"/>
                <a:ea typeface="Arial" charset="0"/>
                <a:cs typeface="Arial" charset="0"/>
              </a:rPr>
              <a:t>Hépatite C aiguë, chronique ou guérie</a:t>
            </a:r>
          </a:p>
        </p:txBody>
      </p:sp>
      <p:sp>
        <p:nvSpPr>
          <p:cNvPr id="11" name="ZoneTexte 6"/>
          <p:cNvSpPr txBox="1">
            <a:spLocks noChangeArrowheads="1"/>
          </p:cNvSpPr>
          <p:nvPr/>
        </p:nvSpPr>
        <p:spPr bwMode="auto">
          <a:xfrm>
            <a:off x="4651375" y="4908059"/>
            <a:ext cx="1736725" cy="5222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fr-FR" altLang="fr-FR" sz="28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ARN VHC </a:t>
            </a:r>
          </a:p>
        </p:txBody>
      </p:sp>
      <p:sp>
        <p:nvSpPr>
          <p:cNvPr id="12" name="ZoneTexte 7"/>
          <p:cNvSpPr txBox="1">
            <a:spLocks noChangeArrowheads="1"/>
          </p:cNvSpPr>
          <p:nvPr/>
        </p:nvSpPr>
        <p:spPr bwMode="auto">
          <a:xfrm>
            <a:off x="7837488" y="4565159"/>
            <a:ext cx="309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28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-</a:t>
            </a:r>
          </a:p>
        </p:txBody>
      </p:sp>
      <p:sp>
        <p:nvSpPr>
          <p:cNvPr id="13" name="ZoneTexte 8"/>
          <p:cNvSpPr txBox="1">
            <a:spLocks noChangeArrowheads="1"/>
          </p:cNvSpPr>
          <p:nvPr/>
        </p:nvSpPr>
        <p:spPr bwMode="auto">
          <a:xfrm flipH="1">
            <a:off x="8682038" y="4476259"/>
            <a:ext cx="2959100" cy="1385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fr-FR" altLang="fr-FR" sz="2800" dirty="0">
                <a:latin typeface="+mn-lt"/>
                <a:ea typeface="Arial" charset="0"/>
                <a:cs typeface="Arial" charset="0"/>
              </a:rPr>
              <a:t>Hépatite guérie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fr-FR" altLang="fr-FR" sz="2800" dirty="0">
                <a:latin typeface="+mn-lt"/>
                <a:ea typeface="Arial" charset="0"/>
                <a:cs typeface="Arial" charset="0"/>
              </a:rPr>
              <a:t>si 2 ARN indétectables 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7104063" y="2909396"/>
            <a:ext cx="15779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6816725" y="5168409"/>
            <a:ext cx="15779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5519738" y="3341196"/>
            <a:ext cx="0" cy="360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5519738" y="4420696"/>
            <a:ext cx="0" cy="360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2656824" y="2751717"/>
            <a:ext cx="131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Dépistage</a:t>
            </a:r>
            <a:r>
              <a:rPr lang="fr-FR" dirty="0">
                <a:solidFill>
                  <a:srgbClr val="FF0000"/>
                </a:solidFill>
              </a:rPr>
              <a:t> =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718061" y="4951755"/>
            <a:ext cx="13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Diagnostic =</a:t>
            </a:r>
          </a:p>
        </p:txBody>
      </p:sp>
    </p:spTree>
    <p:extLst>
      <p:ext uri="{BB962C8B-B14F-4D97-AF65-F5344CB8AC3E}">
        <p14:creationId xmlns:p14="http://schemas.microsoft.com/office/powerpoint/2010/main" val="3967711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87F50236-ED11-420D-9E7F-3DBBB77B7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140" y="2135990"/>
            <a:ext cx="9737387" cy="1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5400"/>
              </a:lnSpc>
              <a:defRPr/>
            </a:pPr>
            <a:r>
              <a:rPr lang="fr-FR" altLang="fr-FR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Prise en charge et traitements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10D4BBD-B41B-4F32-9535-F744E77D3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014" y="5757430"/>
            <a:ext cx="2171700" cy="78105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9ADA206-02BA-4AE8-BD8A-79B14B577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77" y="5185930"/>
            <a:ext cx="1676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7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t="6766"/>
          <a:stretch/>
        </p:blipFill>
        <p:spPr>
          <a:xfrm>
            <a:off x="311285" y="282102"/>
            <a:ext cx="10389140" cy="641052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8B879A-0059-440C-A74E-53D6B6DE6733}"/>
              </a:ext>
            </a:extLst>
          </p:cNvPr>
          <p:cNvSpPr txBox="1"/>
          <p:nvPr/>
        </p:nvSpPr>
        <p:spPr>
          <a:xfrm>
            <a:off x="4445540" y="6040877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Guérison&gt;95%</a:t>
            </a:r>
          </a:p>
        </p:txBody>
      </p:sp>
    </p:spTree>
    <p:extLst>
      <p:ext uri="{BB962C8B-B14F-4D97-AF65-F5344CB8AC3E}">
        <p14:creationId xmlns:p14="http://schemas.microsoft.com/office/powerpoint/2010/main" val="2837487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658" y="284627"/>
            <a:ext cx="10001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+mj-lt"/>
              </a:rPr>
              <a:t>                                 </a:t>
            </a:r>
            <a:r>
              <a:rPr lang="fr-FR" sz="3600" b="1" dirty="0">
                <a:latin typeface="+mj-lt"/>
              </a:rPr>
              <a:t>Traitement de l’hépatite C :UNIVERSEL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694086" y="1126567"/>
            <a:ext cx="4036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+mj-lt"/>
              </a:rPr>
              <a:t>Deux schémas thérapeutiques: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7528" y="1686777"/>
            <a:ext cx="8208912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400" b="1" dirty="0"/>
          </a:p>
          <a:p>
            <a:r>
              <a:rPr lang="fr-FR" sz="2400" b="1" dirty="0" err="1"/>
              <a:t>Sofosbuvir</a:t>
            </a:r>
            <a:r>
              <a:rPr lang="fr-FR" sz="2400" b="1" dirty="0"/>
              <a:t> + </a:t>
            </a:r>
            <a:r>
              <a:rPr lang="fr-FR" sz="2400" b="1" dirty="0" err="1"/>
              <a:t>Velpatasvir</a:t>
            </a:r>
            <a:r>
              <a:rPr lang="fr-FR" sz="2400" b="1" dirty="0"/>
              <a:t> </a:t>
            </a:r>
            <a:r>
              <a:rPr lang="fr-FR" sz="2400" dirty="0"/>
              <a:t>(</a:t>
            </a:r>
            <a:r>
              <a:rPr lang="fr-FR" sz="2400" dirty="0" err="1"/>
              <a:t>Epclusa</a:t>
            </a:r>
            <a:r>
              <a:rPr lang="fr-FR" sz="2400" baseline="30000" dirty="0">
                <a:latin typeface="Arial"/>
                <a:cs typeface="Arial"/>
              </a:rPr>
              <a:t>®</a:t>
            </a:r>
            <a:r>
              <a:rPr lang="fr-FR" sz="2400" dirty="0"/>
              <a:t>) pendant 12 semaines</a:t>
            </a:r>
          </a:p>
          <a:p>
            <a:endParaRPr lang="fr-FR" sz="2400" dirty="0"/>
          </a:p>
          <a:p>
            <a:r>
              <a:rPr lang="fr-FR" sz="2400" dirty="0"/>
              <a:t> </a:t>
            </a:r>
          </a:p>
          <a:p>
            <a:endParaRPr lang="fr-FR" sz="2400" dirty="0"/>
          </a:p>
          <a:p>
            <a:r>
              <a:rPr lang="fr-FR" sz="2400" b="1" dirty="0" err="1"/>
              <a:t>Glecaprevir</a:t>
            </a:r>
            <a:r>
              <a:rPr lang="fr-FR" sz="2400" b="1" dirty="0"/>
              <a:t> + </a:t>
            </a:r>
            <a:r>
              <a:rPr lang="fr-FR" sz="2400" b="1" dirty="0" err="1"/>
              <a:t>Pibrentasvir</a:t>
            </a:r>
            <a:r>
              <a:rPr lang="fr-FR" sz="2400" b="1" dirty="0"/>
              <a:t> </a:t>
            </a:r>
            <a:r>
              <a:rPr lang="fr-FR" sz="2400" dirty="0"/>
              <a:t>(</a:t>
            </a:r>
            <a:r>
              <a:rPr lang="fr-FR" sz="2400" dirty="0" err="1"/>
              <a:t>Maviret</a:t>
            </a:r>
            <a:r>
              <a:rPr lang="fr-FR" sz="2400" baseline="30000" dirty="0">
                <a:latin typeface="Arial"/>
                <a:cs typeface="Arial"/>
              </a:rPr>
              <a:t>®</a:t>
            </a:r>
            <a:r>
              <a:rPr lang="fr-FR" sz="2400" dirty="0"/>
              <a:t>) pendant 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                        - </a:t>
            </a:r>
            <a:r>
              <a:rPr lang="fr-FR" sz="2400"/>
              <a:t>8 semaines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3367844" y="5236550"/>
            <a:ext cx="594310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Une prise quotidienne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Bonne tolérance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Interactions médicamenteuses limitées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000" dirty="0"/>
              <a:t>Efficacité +++ ( RVS &gt; 98%)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210" y="3873473"/>
            <a:ext cx="1927958" cy="150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3" y="2022476"/>
            <a:ext cx="1212725" cy="1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07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235459" y="321284"/>
            <a:ext cx="8258737" cy="1362075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La guérison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315" y="1050789"/>
            <a:ext cx="5671841" cy="564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74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817DE70-055A-42A4-960F-5C2CE82997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38539" y="228601"/>
            <a:ext cx="11728174" cy="63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84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Rectangle à coins arrondis 2">
            <a:extLst>
              <a:ext uri="{FF2B5EF4-FFF2-40B4-BE49-F238E27FC236}">
                <a16:creationId xmlns:a16="http://schemas.microsoft.com/office/drawing/2014/main" id="{99EFB79F-EC61-4E0A-AA36-1AB45F8E06D1}"/>
              </a:ext>
            </a:extLst>
          </p:cNvPr>
          <p:cNvGrpSpPr>
            <a:grpSpLocks/>
          </p:cNvGrpSpPr>
          <p:nvPr/>
        </p:nvGrpSpPr>
        <p:grpSpPr bwMode="auto">
          <a:xfrm>
            <a:off x="2162512" y="129702"/>
            <a:ext cx="7912100" cy="2578100"/>
            <a:chOff x="1448" y="768"/>
            <a:chExt cx="4984" cy="1624"/>
          </a:xfrm>
        </p:grpSpPr>
        <p:pic>
          <p:nvPicPr>
            <p:cNvPr id="12291" name="Rectangle à coins arrondis 2">
              <a:extLst>
                <a:ext uri="{FF2B5EF4-FFF2-40B4-BE49-F238E27FC236}">
                  <a16:creationId xmlns:a16="http://schemas.microsoft.com/office/drawing/2014/main" id="{6106395B-4A62-46E4-837B-AC690872017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" y="768"/>
              <a:ext cx="4984" cy="1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 Box 3">
              <a:extLst>
                <a:ext uri="{FF2B5EF4-FFF2-40B4-BE49-F238E27FC236}">
                  <a16:creationId xmlns:a16="http://schemas.microsoft.com/office/drawing/2014/main" id="{4FC79FDC-66E8-4396-A71B-E92B468D5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002"/>
              <a:ext cx="4320" cy="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ts val="5400"/>
                </a:lnSpc>
                <a:defRPr/>
              </a:pPr>
              <a:r>
                <a:rPr lang="fr-FR" altLang="fr-FR" sz="5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Hépatite B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E40C1336-E4C7-499D-B0F3-34FD7D123E91}"/>
              </a:ext>
            </a:extLst>
          </p:cNvPr>
          <p:cNvSpPr txBox="1"/>
          <p:nvPr/>
        </p:nvSpPr>
        <p:spPr>
          <a:xfrm>
            <a:off x="2071992" y="3049366"/>
            <a:ext cx="8499541" cy="1487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Epidémiologie et populations exposées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B32673A-EFC9-41F2-BB89-6730DD9C2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559" y="5766089"/>
            <a:ext cx="2171700" cy="78105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21584EB-8870-4ED0-8686-35AF16D05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41" y="5194589"/>
            <a:ext cx="1676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31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EB89AA-9F1D-4F04-8051-4E8CF9A1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5114E5-A695-4F17-8EBD-CA6D799CC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C8CB33-C1BD-4242-AA6A-43FA4ED82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70" y="223736"/>
            <a:ext cx="12026630" cy="643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90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6C6AB4-2A79-4FA8-BD04-C6BAFF6E8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1014865"/>
            <a:ext cx="11767456" cy="922114"/>
          </a:xfrm>
        </p:spPr>
        <p:txBody>
          <a:bodyPr>
            <a:normAutofit fontScale="90000"/>
          </a:bodyPr>
          <a:lstStyle/>
          <a:p>
            <a:r>
              <a:rPr lang="fr-FR" sz="2400" dirty="0"/>
              <a:t>En </a:t>
            </a:r>
            <a:r>
              <a:rPr lang="fr-FR" sz="2400" b="1" dirty="0"/>
              <a:t>population générale </a:t>
            </a:r>
            <a:r>
              <a:rPr lang="fr-FR" sz="2400" dirty="0"/>
              <a:t>la prévalence de l’hépatite chronique B</a:t>
            </a:r>
            <a:r>
              <a:rPr lang="fr-FR" sz="2400" b="1" dirty="0"/>
              <a:t> 0,30% [0,13-0,70]</a:t>
            </a:r>
            <a:br>
              <a:rPr lang="fr-FR" sz="2400" b="1" dirty="0"/>
            </a:br>
            <a:r>
              <a:rPr lang="fr-FR" sz="2400" dirty="0"/>
              <a:t>soit environ </a:t>
            </a:r>
            <a:r>
              <a:rPr lang="fr-FR" sz="2400" b="1" dirty="0"/>
              <a:t>135 000  individus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b="1" dirty="0"/>
              <a:t>Plus de 50% ignorent leur statut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5D9DF9-E5FC-4BD8-96E6-2D7E377D3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171" y="1949223"/>
            <a:ext cx="4746172" cy="38957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245DE9-4261-42A1-9704-D3E7FF751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445" y="1830161"/>
            <a:ext cx="4287611" cy="462506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EFE23A5-CDDD-4A16-B830-0D41EA71F487}"/>
              </a:ext>
            </a:extLst>
          </p:cNvPr>
          <p:cNvSpPr txBox="1"/>
          <p:nvPr/>
        </p:nvSpPr>
        <p:spPr>
          <a:xfrm>
            <a:off x="6955971" y="6433457"/>
            <a:ext cx="507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Saboni</a:t>
            </a:r>
            <a:r>
              <a:rPr lang="fr-FR" dirty="0"/>
              <a:t> L, Bull </a:t>
            </a:r>
            <a:r>
              <a:rPr lang="fr-FR" dirty="0" err="1"/>
              <a:t>Epidémiol</a:t>
            </a:r>
            <a:r>
              <a:rPr lang="fr-FR" dirty="0"/>
              <a:t> </a:t>
            </a:r>
            <a:r>
              <a:rPr lang="fr-FR" dirty="0" err="1"/>
              <a:t>Hebd</a:t>
            </a:r>
            <a:r>
              <a:rPr lang="fr-FR" dirty="0"/>
              <a:t>. 2019;(24-25):469-77.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2ED411C-8D80-483D-9683-1BB1B6A3CAB6}"/>
              </a:ext>
            </a:extLst>
          </p:cNvPr>
          <p:cNvSpPr txBox="1">
            <a:spLocks/>
          </p:cNvSpPr>
          <p:nvPr/>
        </p:nvSpPr>
        <p:spPr bwMode="auto">
          <a:xfrm>
            <a:off x="4626430" y="108857"/>
            <a:ext cx="2928256" cy="56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b="1" dirty="0"/>
              <a:t>VHB en France</a:t>
            </a:r>
          </a:p>
        </p:txBody>
      </p:sp>
    </p:spTree>
    <p:extLst>
      <p:ext uri="{BB962C8B-B14F-4D97-AF65-F5344CB8AC3E}">
        <p14:creationId xmlns:p14="http://schemas.microsoft.com/office/powerpoint/2010/main" val="2643983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87F50236-ED11-420D-9E7F-3DBBB77B7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502" y="1844161"/>
            <a:ext cx="9737387" cy="1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5400"/>
              </a:lnSpc>
              <a:defRPr/>
            </a:pPr>
            <a:r>
              <a:rPr lang="fr-FR" altLang="fr-FR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Modes de transmissions et pratiques à risques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5409440-9400-43C0-9B54-A616DB68B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695" y="5792066"/>
            <a:ext cx="2171700" cy="78105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9DD1D89-2DFD-4FA1-96F7-1FB4DC745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91" y="5220566"/>
            <a:ext cx="1676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01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4FC79FDC-66E8-4396-A71B-E92B468D5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7098" y="3274127"/>
            <a:ext cx="6858000" cy="1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5400"/>
              </a:lnSpc>
              <a:defRPr/>
            </a:pPr>
            <a:endParaRPr lang="fr-FR" altLang="fr-FR" sz="54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lnSpc>
                <a:spcPts val="5400"/>
              </a:lnSpc>
              <a:defRPr/>
            </a:pPr>
            <a:r>
              <a:rPr lang="fr-FR" altLang="fr-FR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Epidémiologie et populations exposées</a:t>
            </a:r>
          </a:p>
        </p:txBody>
      </p:sp>
      <p:grpSp>
        <p:nvGrpSpPr>
          <p:cNvPr id="5" name="Rectangle à coins arrondis 2">
            <a:extLst>
              <a:ext uri="{FF2B5EF4-FFF2-40B4-BE49-F238E27FC236}">
                <a16:creationId xmlns:a16="http://schemas.microsoft.com/office/drawing/2014/main" id="{D5854272-F019-4CFE-8947-FE3BCEF30FE5}"/>
              </a:ext>
            </a:extLst>
          </p:cNvPr>
          <p:cNvGrpSpPr>
            <a:grpSpLocks/>
          </p:cNvGrpSpPr>
          <p:nvPr/>
        </p:nvGrpSpPr>
        <p:grpSpPr bwMode="auto">
          <a:xfrm>
            <a:off x="1958232" y="119974"/>
            <a:ext cx="7912100" cy="2578100"/>
            <a:chOff x="1448" y="768"/>
            <a:chExt cx="4984" cy="1624"/>
          </a:xfrm>
        </p:grpSpPr>
        <p:pic>
          <p:nvPicPr>
            <p:cNvPr id="6" name="Rectangle à coins arrondis 2">
              <a:extLst>
                <a:ext uri="{FF2B5EF4-FFF2-40B4-BE49-F238E27FC236}">
                  <a16:creationId xmlns:a16="http://schemas.microsoft.com/office/drawing/2014/main" id="{DF815500-1EB8-49FD-AE4F-5EB23E1E83D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" y="768"/>
              <a:ext cx="4984" cy="1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3">
              <a:extLst>
                <a:ext uri="{FF2B5EF4-FFF2-40B4-BE49-F238E27FC236}">
                  <a16:creationId xmlns:a16="http://schemas.microsoft.com/office/drawing/2014/main" id="{CAB578F5-B728-4F77-B455-C681E748E4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002"/>
              <a:ext cx="4320" cy="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ts val="5400"/>
                </a:lnSpc>
                <a:defRPr/>
              </a:pPr>
              <a:r>
                <a:rPr lang="fr-FR" altLang="fr-FR" sz="5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Hépatite C </a:t>
              </a: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CA6F5679-A334-452E-9B42-1B4A2E365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377" y="5878657"/>
            <a:ext cx="2171700" cy="78105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6AE534B-0C3A-4B58-A0DB-DCFBE314C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64" y="5307157"/>
            <a:ext cx="1676400" cy="13525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5" descr="20070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0" y="5080000"/>
            <a:ext cx="2032000" cy="139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6" descr="Afficher l'image en taille réell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80" y="5090160"/>
            <a:ext cx="1960880" cy="14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7" descr="Afficher l'image en taille réell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64" y="5085826"/>
            <a:ext cx="1914996" cy="141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483632" y="276468"/>
            <a:ext cx="2551398" cy="1200329"/>
          </a:xfrm>
          <a:prstGeom prst="rect">
            <a:avLst/>
          </a:prstGeom>
          <a:solidFill>
            <a:srgbClr val="E80018"/>
          </a:solidFill>
          <a:ln w="0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prstClr val="white"/>
                </a:solidFill>
                <a:latin typeface="35 Helvetica Thin" charset="0"/>
              </a:rPr>
              <a:t>Exposition au sang infecté ou liquides biologiques</a:t>
            </a:r>
          </a:p>
        </p:txBody>
      </p:sp>
      <p:pic>
        <p:nvPicPr>
          <p:cNvPr id="93194" name="Picture 2" descr="http://forumchezswann.free.fr/big-femmeenceint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907280"/>
            <a:ext cx="2042159" cy="168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6" name="Picture 6" descr="http://idiotyouth.files.wordpress.com/2011/02/article-1081882-0435fe090000044d-578_468x37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" y="5098092"/>
            <a:ext cx="1689754" cy="136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7" name="Text Box 20"/>
          <p:cNvSpPr txBox="1">
            <a:spLocks noChangeArrowheads="1"/>
          </p:cNvSpPr>
          <p:nvPr/>
        </p:nvSpPr>
        <p:spPr bwMode="auto">
          <a:xfrm>
            <a:off x="338955" y="1567864"/>
            <a:ext cx="311436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fr-FR" b="1" u="sng" dirty="0">
                <a:solidFill>
                  <a:srgbClr val="000000"/>
                </a:solidFill>
                <a:latin typeface="45 Helvetica Light"/>
              </a:rPr>
              <a:t>Parentérale</a:t>
            </a:r>
            <a:r>
              <a:rPr lang="fr-FR" altLang="fr-FR" b="1" dirty="0">
                <a:solidFill>
                  <a:srgbClr val="000000"/>
                </a:solidFill>
                <a:latin typeface="45 Helvetica Light"/>
              </a:rPr>
              <a:t> :</a:t>
            </a:r>
            <a:endParaRPr lang="fr-FR" altLang="fr-FR" dirty="0">
              <a:solidFill>
                <a:srgbClr val="000000"/>
              </a:solidFill>
              <a:latin typeface="45 Helvetica Light"/>
            </a:endParaRPr>
          </a:p>
          <a:p>
            <a:pPr eaLnBrk="1" hangingPunct="1">
              <a:buFontTx/>
              <a:buChar char="-"/>
            </a:pPr>
            <a:r>
              <a:rPr lang="fr-FR" altLang="fr-FR" sz="2000" dirty="0">
                <a:solidFill>
                  <a:srgbClr val="000000"/>
                </a:solidFill>
                <a:latin typeface="45 Helvetica Light"/>
              </a:rPr>
              <a:t>  Usage de drogues  IV ou sniff partage de petit matériel </a:t>
            </a:r>
          </a:p>
          <a:p>
            <a:pPr eaLnBrk="1" hangingPunct="1">
              <a:buFontTx/>
              <a:buChar char="-"/>
            </a:pPr>
            <a:r>
              <a:rPr lang="fr-FR" altLang="fr-FR" sz="2000" dirty="0">
                <a:solidFill>
                  <a:srgbClr val="000000"/>
                </a:solidFill>
                <a:latin typeface="45 Helvetica Light"/>
              </a:rPr>
              <a:t>Transfusion avant 1992 </a:t>
            </a:r>
          </a:p>
          <a:p>
            <a:pPr eaLnBrk="1" hangingPunct="1"/>
            <a:r>
              <a:rPr lang="fr-FR" altLang="fr-FR" sz="2000" dirty="0">
                <a:solidFill>
                  <a:srgbClr val="000000"/>
                </a:solidFill>
                <a:latin typeface="45 Helvetica Light"/>
              </a:rPr>
              <a:t>- Examens invasifs (avant 1992), acupuncture, soins dentaires, tatouages, piercing</a:t>
            </a:r>
          </a:p>
          <a:p>
            <a:pPr eaLnBrk="1" hangingPunct="1"/>
            <a:endParaRPr lang="fr-FR" altLang="fr-FR" sz="2000" dirty="0">
              <a:solidFill>
                <a:srgbClr val="000000"/>
              </a:solidFill>
              <a:latin typeface="45 Helvetica Light"/>
            </a:endParaRPr>
          </a:p>
        </p:txBody>
      </p:sp>
      <p:sp>
        <p:nvSpPr>
          <p:cNvPr id="93198" name="Text Box 21"/>
          <p:cNvSpPr txBox="1">
            <a:spLocks noChangeArrowheads="1"/>
          </p:cNvSpPr>
          <p:nvPr/>
        </p:nvSpPr>
        <p:spPr bwMode="auto">
          <a:xfrm>
            <a:off x="8334659" y="1485747"/>
            <a:ext cx="35622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fr-FR" sz="2000" b="1" u="sng" dirty="0" err="1">
                <a:solidFill>
                  <a:srgbClr val="000000"/>
                </a:solidFill>
                <a:latin typeface="45 Helvetica Light"/>
              </a:rPr>
              <a:t>Materno</a:t>
            </a:r>
            <a:r>
              <a:rPr lang="fr-FR" altLang="fr-FR" sz="2000" b="1" u="sng" dirty="0">
                <a:solidFill>
                  <a:srgbClr val="000000"/>
                </a:solidFill>
                <a:latin typeface="45 Helvetica Light"/>
              </a:rPr>
              <a:t>-fœtale :</a:t>
            </a:r>
          </a:p>
          <a:p>
            <a:pPr eaLnBrk="1" hangingPunct="1"/>
            <a:r>
              <a:rPr lang="fr-FR" altLang="fr-FR" sz="2000" dirty="0">
                <a:solidFill>
                  <a:srgbClr val="000000"/>
                </a:solidFill>
                <a:latin typeface="45 Helvetica Light"/>
              </a:rPr>
              <a:t>-au moment de l’accouchement</a:t>
            </a:r>
          </a:p>
          <a:p>
            <a:pPr eaLnBrk="1" hangingPunct="1"/>
            <a:r>
              <a:rPr lang="fr-FR" sz="2000" i="0" dirty="0">
                <a:solidFill>
                  <a:srgbClr val="000000"/>
                </a:solidFill>
                <a:effectLst/>
                <a:latin typeface="45 Helvetica Light"/>
              </a:rPr>
              <a:t>-en fonction de la charge virale</a:t>
            </a:r>
            <a:endParaRPr lang="fr-FR" altLang="fr-FR" sz="2000" dirty="0">
              <a:solidFill>
                <a:srgbClr val="000000"/>
              </a:solidFill>
              <a:latin typeface="45 Helvetica Light"/>
            </a:endParaRPr>
          </a:p>
        </p:txBody>
      </p:sp>
      <p:sp>
        <p:nvSpPr>
          <p:cNvPr id="93200" name="Text Box 23"/>
          <p:cNvSpPr txBox="1">
            <a:spLocks noChangeArrowheads="1"/>
          </p:cNvSpPr>
          <p:nvPr/>
        </p:nvSpPr>
        <p:spPr bwMode="auto">
          <a:xfrm>
            <a:off x="4523579" y="1463913"/>
            <a:ext cx="26651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fr-FR" sz="2000" b="1" u="sng" dirty="0">
                <a:solidFill>
                  <a:srgbClr val="000000"/>
                </a:solidFill>
                <a:latin typeface="45 Helvetica Light"/>
              </a:rPr>
              <a:t>Voie sexuelle :</a:t>
            </a:r>
          </a:p>
          <a:p>
            <a:pPr eaLnBrk="1" hangingPunct="1"/>
            <a:r>
              <a:rPr lang="fr-FR" sz="2000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-relations non protégées </a:t>
            </a:r>
          </a:p>
          <a:p>
            <a:pPr eaLnBrk="1" hangingPunct="1"/>
            <a:r>
              <a:rPr lang="fr-FR" sz="2000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-HSH</a:t>
            </a:r>
          </a:p>
          <a:p>
            <a:pPr eaLnBrk="1" hangingPunct="1"/>
            <a:r>
              <a:rPr lang="fr-FR" sz="2000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-partenaires sexuels multiples</a:t>
            </a:r>
            <a:endParaRPr lang="fr-FR" altLang="fr-FR" sz="2000" b="1" u="sng" dirty="0">
              <a:solidFill>
                <a:srgbClr val="000000"/>
              </a:solidFill>
              <a:latin typeface="45 Helvetica Ligh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52B0D04-DF31-4B60-8841-454B28BFE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969" y="282953"/>
            <a:ext cx="3721960" cy="523220"/>
          </a:xfrm>
          <a:prstGeom prst="rect">
            <a:avLst/>
          </a:prstGeom>
          <a:solidFill>
            <a:srgbClr val="00B0F0"/>
          </a:solidFill>
          <a:ln w="0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prstClr val="white"/>
                </a:solidFill>
                <a:latin typeface="35 Helvetica Thin" charset="0"/>
              </a:rPr>
              <a:t>Relations sexuelles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9E1BF44-09EC-4AA6-B3A3-219E75127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3088" y="240800"/>
            <a:ext cx="3721960" cy="954107"/>
          </a:xfrm>
          <a:prstGeom prst="rect">
            <a:avLst/>
          </a:prstGeom>
          <a:solidFill>
            <a:schemeClr val="accent4"/>
          </a:solidFill>
          <a:ln w="0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prstClr val="white"/>
                </a:solidFill>
                <a:latin typeface="35 Helvetica Thin" charset="0"/>
              </a:rPr>
              <a:t> Transmission </a:t>
            </a:r>
          </a:p>
          <a:p>
            <a:pPr algn="ctr">
              <a:defRPr/>
            </a:pPr>
            <a:r>
              <a:rPr lang="fr-FR" sz="2800" b="1" dirty="0">
                <a:solidFill>
                  <a:prstClr val="white"/>
                </a:solidFill>
                <a:latin typeface="35 Helvetica Thin" charset="0"/>
              </a:rPr>
              <a:t>Mère-enfant</a:t>
            </a:r>
          </a:p>
        </p:txBody>
      </p:sp>
    </p:spTree>
    <p:extLst>
      <p:ext uri="{BB962C8B-B14F-4D97-AF65-F5344CB8AC3E}">
        <p14:creationId xmlns:p14="http://schemas.microsoft.com/office/powerpoint/2010/main" val="121165967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87F50236-ED11-420D-9E7F-3DBBB77B7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927" y="2019258"/>
            <a:ext cx="9737387" cy="1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5400"/>
              </a:lnSpc>
              <a:defRPr/>
            </a:pPr>
            <a:r>
              <a:rPr lang="fr-FR" altLang="fr-FR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Le dépistage: sérologie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E12759-BBD5-49B0-B85A-5A138C31C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405" y="272375"/>
            <a:ext cx="1880403" cy="1342416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C263184E-76F0-402A-8451-A75F3B4A0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559" y="5575589"/>
            <a:ext cx="2171700" cy="7810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C736B53-D8E5-4873-8C98-D02EA0883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5004089"/>
            <a:ext cx="1676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03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448" y="124482"/>
            <a:ext cx="10515600" cy="1325563"/>
          </a:xfrm>
        </p:spPr>
        <p:txBody>
          <a:bodyPr/>
          <a:lstStyle/>
          <a:p>
            <a:pPr algn="ctr"/>
            <a:r>
              <a:rPr lang="fr-FR" sz="4200" b="1" dirty="0"/>
              <a:t>COMMENT dépister ? Les outils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D3BA25-71CF-4CC6-A06E-9D6C6781D2AE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46439" y="1832050"/>
            <a:ext cx="3838426" cy="995338"/>
          </a:xfrm>
          <a:prstGeom prst="rect">
            <a:avLst/>
          </a:prstGeom>
          <a:noFill/>
          <a:ln>
            <a:solidFill>
              <a:srgbClr val="3A8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Bilan sanguin : sérologie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76787" y="1832050"/>
            <a:ext cx="3838426" cy="995338"/>
          </a:xfrm>
          <a:prstGeom prst="rect">
            <a:avLst/>
          </a:prstGeom>
          <a:noFill/>
          <a:ln>
            <a:solidFill>
              <a:srgbClr val="3A8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Buvards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07135" y="1832050"/>
            <a:ext cx="3838426" cy="995338"/>
          </a:xfrm>
          <a:prstGeom prst="rect">
            <a:avLst/>
          </a:prstGeom>
          <a:noFill/>
          <a:ln>
            <a:solidFill>
              <a:srgbClr val="3A8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TROD </a:t>
            </a:r>
            <a:r>
              <a:rPr lang="fr-FR" sz="2400" b="1" dirty="0" err="1">
                <a:solidFill>
                  <a:schemeClr val="tx1"/>
                </a:solidFill>
              </a:rPr>
              <a:t>AgHBs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76787" y="2912170"/>
            <a:ext cx="3838426" cy="3253134"/>
          </a:xfrm>
          <a:prstGeom prst="rect">
            <a:avLst/>
          </a:prstGeom>
          <a:noFill/>
          <a:ln>
            <a:solidFill>
              <a:srgbClr val="3A8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8207135" y="2912170"/>
            <a:ext cx="3838426" cy="3253134"/>
          </a:xfrm>
          <a:prstGeom prst="rect">
            <a:avLst/>
          </a:prstGeom>
          <a:noFill/>
          <a:ln>
            <a:solidFill>
              <a:srgbClr val="3A8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46439" y="2912170"/>
            <a:ext cx="3838426" cy="3253134"/>
          </a:xfrm>
          <a:prstGeom prst="rect">
            <a:avLst/>
          </a:prstGeom>
          <a:noFill/>
          <a:ln>
            <a:solidFill>
              <a:srgbClr val="3A8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2" descr="Résultat de recherche d'images pour &quot;buvard VHC&quot;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0631" y="3140968"/>
            <a:ext cx="3006123" cy="1841340"/>
          </a:xfrm>
          <a:prstGeom prst="rect">
            <a:avLst/>
          </a:prstGeom>
          <a:noFill/>
        </p:spPr>
      </p:pic>
      <p:pic>
        <p:nvPicPr>
          <p:cNvPr id="3076" name="Picture 4" descr="Image associé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9057" y="3140968"/>
            <a:ext cx="3427037" cy="1841340"/>
          </a:xfrm>
          <a:prstGeom prst="rect">
            <a:avLst/>
          </a:prstGeom>
          <a:noFill/>
        </p:spPr>
      </p:pic>
      <p:pic>
        <p:nvPicPr>
          <p:cNvPr id="3078" name="Picture 6" descr="http://www.jle.com/e-docs/00/04/A1/CF/jleabc1007gr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954" y="3212976"/>
            <a:ext cx="2983396" cy="267014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4368709" y="5229202"/>
            <a:ext cx="335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Sensibilité = 98,1 %</a:t>
            </a:r>
          </a:p>
          <a:p>
            <a:r>
              <a:rPr lang="fr-FR" dirty="0"/>
              <a:t>Spécificité = 99, 7 %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399057" y="5229202"/>
            <a:ext cx="335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Sensibilité = 98,6-100 %</a:t>
            </a:r>
          </a:p>
          <a:p>
            <a:r>
              <a:rPr lang="fr-FR" dirty="0"/>
              <a:t>Spécificité = 100 %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71488" y="6457890"/>
            <a:ext cx="42354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fr-FR" sz="1000" i="1" dirty="0"/>
              <a:t>Recommandations EASL 2018</a:t>
            </a:r>
          </a:p>
          <a:p>
            <a:r>
              <a:rPr lang="fr-FR" sz="1000" i="1" dirty="0" err="1"/>
              <a:t>Muzambo</a:t>
            </a:r>
            <a:r>
              <a:rPr lang="fr-FR" sz="1000" i="1" dirty="0"/>
              <a:t> et al, Public </a:t>
            </a:r>
            <a:r>
              <a:rPr lang="fr-FR" sz="1000" i="1" dirty="0" err="1"/>
              <a:t>Health</a:t>
            </a:r>
            <a:r>
              <a:rPr lang="fr-FR" sz="1000" i="1" dirty="0"/>
              <a:t>, 2017 - </a:t>
            </a:r>
            <a:r>
              <a:rPr lang="fr-FR" sz="1000" i="1" dirty="0" err="1"/>
              <a:t>Poiteau</a:t>
            </a:r>
            <a:r>
              <a:rPr lang="fr-FR" sz="1000" i="1" dirty="0"/>
              <a:t> L et al., J Viral </a:t>
            </a:r>
            <a:r>
              <a:rPr lang="fr-FR" sz="1000" i="1" dirty="0" err="1"/>
              <a:t>Hepat</a:t>
            </a:r>
            <a:r>
              <a:rPr lang="fr-FR" sz="1000" i="1" dirty="0"/>
              <a:t>, 2016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52EB3C-68DB-4399-88B3-9CE9B18429EA}"/>
              </a:ext>
            </a:extLst>
          </p:cNvPr>
          <p:cNvSpPr/>
          <p:nvPr/>
        </p:nvSpPr>
        <p:spPr>
          <a:xfrm>
            <a:off x="8738559" y="3329796"/>
            <a:ext cx="810884" cy="4399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schemeClr val="tx1"/>
                </a:solidFill>
              </a:rPr>
              <a:t>AgHBs</a:t>
            </a:r>
            <a:r>
              <a:rPr lang="fr-FR" sz="1100" dirty="0">
                <a:solidFill>
                  <a:schemeClr val="tx1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230806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D2F26906-8E67-4188-8387-88490EEEF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279400"/>
            <a:ext cx="7924800" cy="787400"/>
          </a:xfrm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DDDDDD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z="4000" dirty="0">
                <a:latin typeface="+mn-lt"/>
              </a:rPr>
              <a:t>La sérologie de dépistage</a:t>
            </a:r>
            <a:endParaRPr lang="en-US" altLang="fr-FR" sz="4000" dirty="0">
              <a:latin typeface="+mn-lt"/>
            </a:endParaRPr>
          </a:p>
        </p:txBody>
      </p:sp>
      <p:graphicFrame>
        <p:nvGraphicFramePr>
          <p:cNvPr id="47146" name="Group 42">
            <a:extLst>
              <a:ext uri="{FF2B5EF4-FFF2-40B4-BE49-F238E27FC236}">
                <a16:creationId xmlns:a16="http://schemas.microsoft.com/office/drawing/2014/main" id="{81DF6F75-B978-4E43-8D2A-8DC0A358E1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1193257"/>
              </p:ext>
            </p:extLst>
          </p:nvPr>
        </p:nvGraphicFramePr>
        <p:xfrm>
          <a:off x="465827" y="1391729"/>
          <a:ext cx="5630173" cy="2129904"/>
        </p:xfrm>
        <a:graphic>
          <a:graphicData uri="http://schemas.openxmlformats.org/drawingml/2006/table">
            <a:tbl>
              <a:tblPr/>
              <a:tblGrid>
                <a:gridCol w="169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3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8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Marqueurs sérologie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4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AgHBs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= Infection VHB</a:t>
                      </a: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aiguë </a:t>
                      </a:r>
                      <a:r>
                        <a:rPr kumimoji="0" lang="fr-FR" altLang="fr-F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ou</a:t>
                      </a: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chronique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4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Arial" charset="0"/>
                        </a:rPr>
                        <a:t>Anti-HBc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Arial" charset="0"/>
                        </a:rPr>
                        <a:t>contact VHB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94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Anti-HBs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Infection VHB résolue </a:t>
                      </a:r>
                      <a:r>
                        <a:rPr kumimoji="0" lang="fr-FR" altLang="fr-F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ou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Si </a:t>
                      </a:r>
                      <a:r>
                        <a:rPr kumimoji="0" lang="fr-FR" alt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anti-HBs</a:t>
                      </a: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+ isolé : vaccination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" name="Group 42">
            <a:extLst>
              <a:ext uri="{FF2B5EF4-FFF2-40B4-BE49-F238E27FC236}">
                <a16:creationId xmlns:a16="http://schemas.microsoft.com/office/drawing/2014/main" id="{A6A30FAD-F782-403B-B035-E43C4671BE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0439888"/>
              </p:ext>
            </p:extLst>
          </p:nvPr>
        </p:nvGraphicFramePr>
        <p:xfrm>
          <a:off x="6216771" y="1391729"/>
          <a:ext cx="5630173" cy="2129904"/>
        </p:xfrm>
        <a:graphic>
          <a:graphicData uri="http://schemas.openxmlformats.org/drawingml/2006/table">
            <a:tbl>
              <a:tblPr/>
              <a:tblGrid>
                <a:gridCol w="169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3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8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Marqueurs TROD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4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AgHBs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= Infection VHB</a:t>
                      </a: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aiguë </a:t>
                      </a:r>
                      <a:r>
                        <a:rPr kumimoji="0" lang="fr-FR" altLang="fr-F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ou</a:t>
                      </a: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chronique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4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94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22D8017-040D-4C0C-8876-D63A42EEB0E7}"/>
              </a:ext>
            </a:extLst>
          </p:cNvPr>
          <p:cNvSpPr txBox="1">
            <a:spLocks/>
          </p:cNvSpPr>
          <p:nvPr/>
        </p:nvSpPr>
        <p:spPr bwMode="auto">
          <a:xfrm>
            <a:off x="1838864" y="3611292"/>
            <a:ext cx="10177732" cy="303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/>
              <a:t>Quand on prescrit une sérologie de dépistage on demande trois marqueurs</a:t>
            </a:r>
          </a:p>
          <a:p>
            <a:pPr lvl="1"/>
            <a:r>
              <a:rPr lang="fr-FR" sz="1800"/>
              <a:t>AgHBs</a:t>
            </a:r>
          </a:p>
          <a:p>
            <a:pPr lvl="1"/>
            <a:r>
              <a:rPr lang="fr-FR" sz="1800"/>
              <a:t>AcHBc</a:t>
            </a:r>
          </a:p>
          <a:p>
            <a:pPr lvl="1"/>
            <a:r>
              <a:rPr lang="fr-FR" sz="1800"/>
              <a:t>AcHBs</a:t>
            </a:r>
          </a:p>
          <a:p>
            <a:r>
              <a:rPr lang="fr-FR" sz="2000"/>
              <a:t>Le dépistage permet de ce fait de </a:t>
            </a:r>
          </a:p>
          <a:p>
            <a:pPr lvl="1"/>
            <a:r>
              <a:rPr lang="fr-FR" sz="1800"/>
              <a:t>préciser le statut immunitaire des personnes testées </a:t>
            </a:r>
          </a:p>
          <a:p>
            <a:pPr lvl="2"/>
            <a:r>
              <a:rPr lang="fr-FR" sz="1600"/>
              <a:t>et de vacciner les personnes à risques non immunisées et</a:t>
            </a:r>
          </a:p>
          <a:p>
            <a:pPr lvl="2"/>
            <a:r>
              <a:rPr lang="fr-FR" sz="1600"/>
              <a:t>vacciner l'entourage des personnes atteintes.</a:t>
            </a:r>
          </a:p>
          <a:p>
            <a:endParaRPr lang="fr-FR" sz="2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829846"/>
            <a:ext cx="10515600" cy="2852737"/>
          </a:xfrm>
        </p:spPr>
        <p:txBody>
          <a:bodyPr/>
          <a:lstStyle/>
          <a:p>
            <a:pPr algn="ctr" eaLnBrk="1" hangingPunct="1">
              <a:lnSpc>
                <a:spcPts val="5400"/>
              </a:lnSpc>
              <a:defRPr/>
            </a:pPr>
            <a:r>
              <a:rPr lang="fr-FR" sz="5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Arial" charset="0"/>
              </a:rPr>
              <a:t/>
            </a:r>
            <a:br>
              <a:rPr lang="fr-FR" sz="5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Arial" charset="0"/>
              </a:rPr>
            </a:br>
            <a:r>
              <a:rPr lang="fr-FR" sz="5400" cap="none" dirty="0">
                <a:solidFill>
                  <a:schemeClr val="tx2"/>
                </a:solidFill>
                <a:latin typeface="Calibri" pitchFamily="34" charset="0"/>
                <a:ea typeface="+mn-ea"/>
                <a:cs typeface="Arial" charset="0"/>
              </a:rPr>
              <a:t>Le diagnostic</a:t>
            </a:r>
            <a:endParaRPr lang="fr-FR" sz="54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FF0000"/>
                </a:solidFill>
              </a:rPr>
              <a:t>Le diagnostic positif d’une infection à VHB repose sur la présence d’</a:t>
            </a:r>
            <a:r>
              <a:rPr lang="fr-FR" sz="3600" b="1" dirty="0" err="1">
                <a:solidFill>
                  <a:srgbClr val="FF0000"/>
                </a:solidFill>
              </a:rPr>
              <a:t>AgHBs</a:t>
            </a:r>
            <a:r>
              <a:rPr lang="fr-FR" sz="3600" b="1" dirty="0">
                <a:solidFill>
                  <a:srgbClr val="FF0000"/>
                </a:solidFill>
              </a:rPr>
              <a:t> (sérologie)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995FBB6-0E22-4350-8F37-AB52D5316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605" y="5757430"/>
            <a:ext cx="2171700" cy="78105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F0E2997-E6A3-4B3C-919D-281EE237D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59" y="5133975"/>
            <a:ext cx="1676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60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B57F9CB-F400-4B3A-A823-33490860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Place des autres bilans dans la prise en charge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8AE6143-5DD4-4955-A401-C0E6F9329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1022"/>
            <a:ext cx="10972800" cy="4525963"/>
          </a:xfrm>
        </p:spPr>
        <p:txBody>
          <a:bodyPr/>
          <a:lstStyle/>
          <a:p>
            <a:r>
              <a:rPr lang="fr-FR" dirty="0"/>
              <a:t>La charge virale du VHB:</a:t>
            </a:r>
          </a:p>
          <a:p>
            <a:pPr lvl="1"/>
            <a:r>
              <a:rPr lang="fr-FR" dirty="0"/>
              <a:t>Conditionne le risque de contagiosité</a:t>
            </a:r>
          </a:p>
          <a:p>
            <a:pPr lvl="1"/>
            <a:r>
              <a:rPr lang="fr-FR" dirty="0"/>
              <a:t>Doit être prise en compte pour évaluer la </a:t>
            </a:r>
            <a:r>
              <a:rPr lang="fr-FR" dirty="0" smtClean="0"/>
              <a:t>nécessite </a:t>
            </a:r>
            <a:r>
              <a:rPr lang="fr-FR" dirty="0"/>
              <a:t>du traitement</a:t>
            </a:r>
          </a:p>
          <a:p>
            <a:r>
              <a:rPr lang="fr-FR" dirty="0"/>
              <a:t>Le bilan hépatique (transaminases entre autres)</a:t>
            </a:r>
          </a:p>
          <a:p>
            <a:pPr lvl="1"/>
            <a:r>
              <a:rPr lang="fr-FR" dirty="0"/>
              <a:t>Sont le reflet de l’inflammation du foie</a:t>
            </a:r>
          </a:p>
          <a:p>
            <a:pPr lvl="1"/>
            <a:r>
              <a:rPr lang="fr-FR" dirty="0"/>
              <a:t>Sont prises en compte pour évaluer la </a:t>
            </a:r>
            <a:r>
              <a:rPr lang="fr-FR" dirty="0" smtClean="0"/>
              <a:t>nécessité </a:t>
            </a:r>
            <a:r>
              <a:rPr lang="fr-FR" dirty="0"/>
              <a:t>de traitement</a:t>
            </a:r>
          </a:p>
          <a:p>
            <a:r>
              <a:rPr lang="fr-FR" dirty="0"/>
              <a:t>L’évaluation de la fibrose</a:t>
            </a:r>
          </a:p>
          <a:p>
            <a:pPr lvl="1"/>
            <a:r>
              <a:rPr lang="fr-FR" dirty="0"/>
              <a:t>Tests non invasifs, fibroscan validés par HAS</a:t>
            </a:r>
          </a:p>
          <a:p>
            <a:pPr lvl="1"/>
            <a:r>
              <a:rPr lang="fr-FR" dirty="0"/>
              <a:t>Parfois biopsie du foie</a:t>
            </a:r>
          </a:p>
          <a:p>
            <a:r>
              <a:rPr lang="fr-FR" dirty="0"/>
              <a:t>La recherche des autres virus, VHD++, ou IST </a:t>
            </a:r>
          </a:p>
          <a:p>
            <a:r>
              <a:rPr lang="fr-FR" dirty="0"/>
              <a:t>L’échographie du foie</a:t>
            </a:r>
          </a:p>
        </p:txBody>
      </p:sp>
    </p:spTree>
    <p:extLst>
      <p:ext uri="{BB962C8B-B14F-4D97-AF65-F5344CB8AC3E}">
        <p14:creationId xmlns:p14="http://schemas.microsoft.com/office/powerpoint/2010/main" val="4281116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558B1-FA8F-46A6-ABE0-7BC16621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Dépistage obligatoire chez la femme enceinte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A3611-4DA7-45E2-B1BD-23CDEFB3B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Enquête nationale périnatale (ENP) réalisée en 2016 auprès de l’ensemble des maternités de France, </a:t>
            </a:r>
          </a:p>
          <a:p>
            <a:endParaRPr lang="fr-FR" dirty="0"/>
          </a:p>
          <a:p>
            <a:pPr lvl="1"/>
            <a:r>
              <a:rPr lang="fr-FR" dirty="0"/>
              <a:t>la prévalence chez les femmes enceintes a été estimée à 0,8% </a:t>
            </a:r>
          </a:p>
          <a:p>
            <a:pPr lvl="2"/>
            <a:r>
              <a:rPr lang="fr-FR" dirty="0"/>
              <a:t>0,4 % chez celles née en pays de faible endémicité</a:t>
            </a:r>
          </a:p>
          <a:p>
            <a:pPr lvl="2"/>
            <a:r>
              <a:rPr lang="fr-FR" dirty="0"/>
              <a:t>1,1 % femmes nées dans pays de moyenne endémicité</a:t>
            </a:r>
          </a:p>
          <a:p>
            <a:pPr lvl="2"/>
            <a:r>
              <a:rPr lang="fr-FR" dirty="0"/>
              <a:t>5,6% pour celles nées en pays de forte endémicité.</a:t>
            </a:r>
          </a:p>
          <a:p>
            <a:pPr lvl="2"/>
            <a:endParaRPr lang="fr-FR" dirty="0"/>
          </a:p>
          <a:p>
            <a:pPr lvl="1"/>
            <a:r>
              <a:rPr lang="fr-FR" dirty="0"/>
              <a:t>Permet de prévenir la transmission au bébé, parfois en traitant la maman en fin de grossesse, mais surtout avec sérovaccination à la naissance</a:t>
            </a:r>
          </a:p>
        </p:txBody>
      </p:sp>
    </p:spTree>
    <p:extLst>
      <p:ext uri="{BB962C8B-B14F-4D97-AF65-F5344CB8AC3E}">
        <p14:creationId xmlns:p14="http://schemas.microsoft.com/office/powerpoint/2010/main" val="302692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87F50236-ED11-420D-9E7F-3DBBB77B7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502" y="1844161"/>
            <a:ext cx="9737387" cy="1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Histoire naturelle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10B6C9-CBB0-4651-B215-4CDC24842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1423" y="5844020"/>
            <a:ext cx="2171700" cy="78105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74424EF-CBAC-4F7C-BF00-6B13755FC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32" y="5272520"/>
            <a:ext cx="1676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026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>
            <a:extLst>
              <a:ext uri="{FF2B5EF4-FFF2-40B4-BE49-F238E27FC236}">
                <a16:creationId xmlns:a16="http://schemas.microsoft.com/office/drawing/2014/main" id="{BC28C0C1-9D7C-4169-9B01-C028FE99E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788" y="685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6065"/>
              </a:buClr>
              <a:buFontTx/>
              <a:buNone/>
            </a:pPr>
            <a:r>
              <a:rPr lang="en-GB" altLang="fr-FR" sz="6000" dirty="0" err="1">
                <a:latin typeface="+mn-lt"/>
                <a:ea typeface="MS PGothic" panose="020B0600070205080204" pitchFamily="34" charset="-128"/>
              </a:rPr>
              <a:t>Aiguë</a:t>
            </a:r>
            <a:r>
              <a:rPr lang="en-GB" altLang="fr-FR" sz="6000" dirty="0">
                <a:latin typeface="+mn-lt"/>
                <a:ea typeface="MS PGothic" panose="020B0600070205080204" pitchFamily="34" charset="-128"/>
              </a:rPr>
              <a:t> / </a:t>
            </a:r>
            <a:r>
              <a:rPr lang="en-GB" altLang="fr-FR" sz="6000" dirty="0" err="1">
                <a:latin typeface="+mn-lt"/>
                <a:ea typeface="MS PGothic" panose="020B0600070205080204" pitchFamily="34" charset="-128"/>
              </a:rPr>
              <a:t>chronique</a:t>
            </a:r>
            <a:r>
              <a:rPr lang="en-GB" altLang="fr-FR" sz="6000" dirty="0">
                <a:latin typeface="+mn-lt"/>
                <a:ea typeface="MS PGothic" panose="020B0600070205080204" pitchFamily="34" charset="-128"/>
              </a:rPr>
              <a:t>  </a:t>
            </a:r>
          </a:p>
        </p:txBody>
      </p:sp>
      <p:sp>
        <p:nvSpPr>
          <p:cNvPr id="34819" name="Text Box 2">
            <a:extLst>
              <a:ext uri="{FF2B5EF4-FFF2-40B4-BE49-F238E27FC236}">
                <a16:creationId xmlns:a16="http://schemas.microsoft.com/office/drawing/2014/main" id="{E6DB0843-2CE9-4B48-B131-6E2FBE436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3019426"/>
            <a:ext cx="2132013" cy="98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ts val="1500"/>
              </a:spcBef>
              <a:buClr>
                <a:srgbClr val="000000"/>
              </a:buClr>
              <a:buNone/>
            </a:pPr>
            <a:r>
              <a:rPr lang="en-GB" altLang="fr-FR" sz="2000" b="1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Infection aiguë par le virus de l’hépatite B</a:t>
            </a:r>
          </a:p>
        </p:txBody>
      </p:sp>
      <p:sp>
        <p:nvSpPr>
          <p:cNvPr id="65539" name="AutoShape 3">
            <a:extLst>
              <a:ext uri="{FF2B5EF4-FFF2-40B4-BE49-F238E27FC236}">
                <a16:creationId xmlns:a16="http://schemas.microsoft.com/office/drawing/2014/main" id="{E7342D9D-9205-4BFD-98E4-65118A162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971801"/>
            <a:ext cx="4679950" cy="1008063"/>
          </a:xfrm>
          <a:prstGeom prst="chevron">
            <a:avLst>
              <a:gd name="adj" fmla="val 48360"/>
            </a:avLst>
          </a:prstGeom>
          <a:gradFill rotWithShape="0">
            <a:gsLst>
              <a:gs pos="0">
                <a:srgbClr val="FFFFFF"/>
              </a:gs>
              <a:gs pos="100000">
                <a:srgbClr val="006065"/>
              </a:gs>
            </a:gsLst>
            <a:lin ang="0" scaled="1"/>
          </a:gradFill>
          <a:ln w="9398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000" tIns="46800" rIns="90000" bIns="46800" anchor="ctr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37931725" indent="-37474525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altLang="fr-FR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MS PGothic" pitchFamily="34" charset="-128"/>
              </a:rPr>
              <a:t>AgHBs positif</a:t>
            </a:r>
          </a:p>
          <a:p>
            <a:pPr algn="ctr" eaLnBrk="1" hangingPunct="1">
              <a:lnSpc>
                <a:spcPct val="9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altLang="fr-FR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MS PGothic" pitchFamily="34" charset="-128"/>
              </a:rPr>
              <a:t>&gt; 6 mois</a:t>
            </a:r>
          </a:p>
        </p:txBody>
      </p:sp>
      <p:sp>
        <p:nvSpPr>
          <p:cNvPr id="34821" name="Text Box 4">
            <a:extLst>
              <a:ext uri="{FF2B5EF4-FFF2-40B4-BE49-F238E27FC236}">
                <a16:creationId xmlns:a16="http://schemas.microsoft.com/office/drawing/2014/main" id="{F58FD40B-9F04-48E5-A6D7-D4315B78F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279" y="3086277"/>
            <a:ext cx="1800225" cy="68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ts val="1500"/>
              </a:spcBef>
              <a:buClr>
                <a:srgbClr val="000000"/>
              </a:buClr>
              <a:buNone/>
            </a:pPr>
            <a:r>
              <a:rPr lang="en-GB" altLang="fr-FR" sz="2000" b="1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Infection à VHB </a:t>
            </a:r>
            <a:r>
              <a:rPr lang="en-GB" altLang="fr-FR" sz="2000" b="1" dirty="0" err="1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chronique</a:t>
            </a:r>
            <a:endParaRPr lang="en-GB" altLang="fr-FR" sz="2000" b="1" dirty="0">
              <a:solidFill>
                <a:srgbClr val="000000"/>
              </a:solidFill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2" name="Flèche : bas 1">
            <a:extLst>
              <a:ext uri="{FF2B5EF4-FFF2-40B4-BE49-F238E27FC236}">
                <a16:creationId xmlns:a16="http://schemas.microsoft.com/office/drawing/2014/main" id="{BA6C394D-3C56-49F0-8637-9F29BC91F49D}"/>
              </a:ext>
            </a:extLst>
          </p:cNvPr>
          <p:cNvSpPr/>
          <p:nvPr/>
        </p:nvSpPr>
        <p:spPr>
          <a:xfrm>
            <a:off x="2329131" y="4347714"/>
            <a:ext cx="457200" cy="7483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7667292B-7BCE-4747-A821-6FCFCA7CDD0F}"/>
              </a:ext>
            </a:extLst>
          </p:cNvPr>
          <p:cNvSpPr/>
          <p:nvPr/>
        </p:nvSpPr>
        <p:spPr>
          <a:xfrm>
            <a:off x="9422921" y="4180937"/>
            <a:ext cx="457200" cy="7483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8BFC06-6E3A-4D33-B73D-30C3CB5DA45F}"/>
              </a:ext>
            </a:extLst>
          </p:cNvPr>
          <p:cNvSpPr txBox="1"/>
          <p:nvPr/>
        </p:nvSpPr>
        <p:spPr>
          <a:xfrm>
            <a:off x="914401" y="5322499"/>
            <a:ext cx="422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Guérison spontanée &gt; 90% chez les adultes</a:t>
            </a:r>
          </a:p>
          <a:p>
            <a:r>
              <a:rPr lang="fr-FR" dirty="0"/>
              <a:t>Avec un bon système immunitaire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09E581-B090-4AFF-AFDF-51547CB206CD}"/>
              </a:ext>
            </a:extLst>
          </p:cNvPr>
          <p:cNvSpPr txBox="1"/>
          <p:nvPr/>
        </p:nvSpPr>
        <p:spPr>
          <a:xfrm>
            <a:off x="6938727" y="5284455"/>
            <a:ext cx="542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Pas ou peu de guérison spontanée, ni sous traitement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DD11428-7FA0-4AB8-B531-DA058E0FF0D3}"/>
              </a:ext>
            </a:extLst>
          </p:cNvPr>
          <p:cNvSpPr txBox="1"/>
          <p:nvPr/>
        </p:nvSpPr>
        <p:spPr>
          <a:xfrm>
            <a:off x="1828801" y="6192563"/>
            <a:ext cx="823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La majorité des infections chroniques ont été contractées dans la période périnatale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73270" y="1351789"/>
            <a:ext cx="2789353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000" b="1" spc="-4" dirty="0">
                <a:cs typeface="Arial"/>
              </a:rPr>
              <a:t>Infection</a:t>
            </a:r>
            <a:r>
              <a:rPr sz="2000" b="1" spc="-41" dirty="0">
                <a:cs typeface="Arial"/>
              </a:rPr>
              <a:t> </a:t>
            </a:r>
            <a:r>
              <a:rPr sz="2000" b="1" spc="-4" dirty="0" err="1">
                <a:cs typeface="Arial"/>
              </a:rPr>
              <a:t>aiguë</a:t>
            </a:r>
            <a:r>
              <a:rPr lang="fr-FR" sz="2000" b="1" spc="-4" dirty="0">
                <a:cs typeface="Arial"/>
              </a:rPr>
              <a:t> VHB</a:t>
            </a:r>
            <a:endParaRPr sz="2000" b="1" dirty="0"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38045" y="2270650"/>
            <a:ext cx="3110123" cy="31739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fr-FR" sz="2000" b="1" spc="-4" dirty="0">
                <a:solidFill>
                  <a:srgbClr val="FF0000"/>
                </a:solidFill>
                <a:cs typeface="Arial"/>
              </a:rPr>
              <a:t>   </a:t>
            </a:r>
            <a:r>
              <a:rPr sz="2000" b="1" spc="-4" dirty="0">
                <a:solidFill>
                  <a:srgbClr val="FF0000"/>
                </a:solidFill>
                <a:cs typeface="Arial"/>
              </a:rPr>
              <a:t>Infection</a:t>
            </a:r>
            <a:r>
              <a:rPr sz="2000" b="1" spc="-45" dirty="0">
                <a:solidFill>
                  <a:srgbClr val="FF0000"/>
                </a:solidFill>
                <a:cs typeface="Arial"/>
              </a:rPr>
              <a:t> </a:t>
            </a:r>
            <a:r>
              <a:rPr sz="2000" b="1" spc="-4" dirty="0" err="1">
                <a:solidFill>
                  <a:srgbClr val="FF0000"/>
                </a:solidFill>
                <a:cs typeface="Arial"/>
              </a:rPr>
              <a:t>chronique</a:t>
            </a:r>
            <a:r>
              <a:rPr lang="fr-FR" sz="2000" b="1" spc="-4" dirty="0">
                <a:solidFill>
                  <a:srgbClr val="FF0000"/>
                </a:solidFill>
                <a:cs typeface="Arial"/>
              </a:rPr>
              <a:t> VHB</a:t>
            </a:r>
            <a:endParaRPr sz="2000" b="1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38411" y="3468278"/>
            <a:ext cx="2823671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2000" b="1" spc="-4" dirty="0" err="1">
                <a:cs typeface="Arial"/>
              </a:rPr>
              <a:t>Hépatite</a:t>
            </a:r>
            <a:r>
              <a:rPr sz="2000" b="1" spc="-4" dirty="0">
                <a:cs typeface="Arial"/>
              </a:rPr>
              <a:t> </a:t>
            </a:r>
            <a:r>
              <a:rPr sz="2000" b="1" spc="-4" dirty="0" err="1">
                <a:cs typeface="Arial"/>
              </a:rPr>
              <a:t>chronique</a:t>
            </a:r>
            <a:r>
              <a:rPr lang="fr-FR" sz="2000" b="1" spc="-4" dirty="0">
                <a:cs typeface="Arial"/>
              </a:rPr>
              <a:t> </a:t>
            </a:r>
            <a:r>
              <a:rPr sz="2000" b="1" spc="-4" dirty="0">
                <a:cs typeface="Arial"/>
              </a:rPr>
              <a:t>   </a:t>
            </a:r>
            <a:endParaRPr lang="fr-FR" sz="2000" b="1" spc="-4" dirty="0"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43059" y="4928613"/>
            <a:ext cx="1490861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000" b="1" spc="-4" dirty="0">
                <a:cs typeface="Arial"/>
              </a:rPr>
              <a:t>C</a:t>
            </a:r>
            <a:r>
              <a:rPr sz="2000" b="1" spc="-11" dirty="0">
                <a:cs typeface="Arial"/>
              </a:rPr>
              <a:t>i</a:t>
            </a:r>
            <a:r>
              <a:rPr sz="2000" b="1" spc="-4" dirty="0">
                <a:cs typeface="Arial"/>
              </a:rPr>
              <a:t>rrh</a:t>
            </a:r>
            <a:r>
              <a:rPr sz="2000" b="1" spc="-11" dirty="0">
                <a:cs typeface="Arial"/>
              </a:rPr>
              <a:t>o</a:t>
            </a:r>
            <a:r>
              <a:rPr sz="2000" b="1" spc="-4" dirty="0">
                <a:cs typeface="Arial"/>
              </a:rPr>
              <a:t>se</a:t>
            </a:r>
            <a:endParaRPr sz="2000" b="1" dirty="0"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01297" y="2891120"/>
            <a:ext cx="2087661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000" b="1" spc="-4" dirty="0">
                <a:cs typeface="Arial"/>
              </a:rPr>
              <a:t>Port</a:t>
            </a:r>
            <a:r>
              <a:rPr lang="fr-FR" sz="2000" b="1" spc="-4" dirty="0" err="1">
                <a:cs typeface="Arial"/>
              </a:rPr>
              <a:t>age</a:t>
            </a:r>
            <a:r>
              <a:rPr lang="fr-FR" sz="2000" b="1" spc="-4" dirty="0">
                <a:cs typeface="Arial"/>
              </a:rPr>
              <a:t> </a:t>
            </a:r>
            <a:r>
              <a:rPr sz="2000" b="1" spc="-4" dirty="0" err="1">
                <a:cs typeface="Arial"/>
              </a:rPr>
              <a:t>inactif</a:t>
            </a:r>
            <a:endParaRPr sz="2000" b="1" dirty="0"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25003" y="3482092"/>
            <a:ext cx="1863153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000" b="1" spc="-4" dirty="0">
                <a:cs typeface="Arial"/>
              </a:rPr>
              <a:t>Réactivation</a:t>
            </a:r>
            <a:endParaRPr sz="2000" b="1" dirty="0"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3585" y="1293421"/>
            <a:ext cx="1780160" cy="74828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000" b="1" spc="-4" dirty="0">
                <a:cs typeface="Arial"/>
              </a:rPr>
              <a:t>Guérison</a:t>
            </a:r>
            <a:endParaRPr sz="2000" b="1" dirty="0">
              <a:cs typeface="Arial"/>
            </a:endParaRPr>
          </a:p>
          <a:p>
            <a:pPr marL="9525"/>
            <a:r>
              <a:rPr sz="1400" spc="-4" dirty="0">
                <a:cs typeface="Arial"/>
              </a:rPr>
              <a:t>5%</a:t>
            </a:r>
            <a:r>
              <a:rPr sz="1400" spc="-30" dirty="0">
                <a:cs typeface="Arial"/>
              </a:rPr>
              <a:t> </a:t>
            </a:r>
            <a:r>
              <a:rPr sz="1400" spc="-8" dirty="0">
                <a:cs typeface="Arial"/>
              </a:rPr>
              <a:t>nouveaux-nés</a:t>
            </a:r>
            <a:endParaRPr sz="1400" dirty="0">
              <a:cs typeface="Arial"/>
            </a:endParaRPr>
          </a:p>
          <a:p>
            <a:pPr marL="9525"/>
            <a:r>
              <a:rPr sz="1400" spc="-4" dirty="0">
                <a:cs typeface="Arial"/>
              </a:rPr>
              <a:t>90% adultes</a:t>
            </a:r>
            <a:endParaRPr sz="1400" dirty="0"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93021" y="3299072"/>
            <a:ext cx="1429518" cy="6251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2000" b="1" spc="-143" dirty="0">
                <a:cs typeface="Arial"/>
              </a:rPr>
              <a:t>T</a:t>
            </a:r>
            <a:r>
              <a:rPr sz="2000" b="1" spc="-4" dirty="0">
                <a:cs typeface="Arial"/>
              </a:rPr>
              <a:t>o</a:t>
            </a:r>
            <a:r>
              <a:rPr sz="2000" b="1" spc="-11" dirty="0">
                <a:cs typeface="Arial"/>
              </a:rPr>
              <a:t>l</a:t>
            </a:r>
            <a:r>
              <a:rPr sz="2000" b="1" spc="-4" dirty="0">
                <a:cs typeface="Arial"/>
              </a:rPr>
              <a:t>ér</a:t>
            </a:r>
            <a:r>
              <a:rPr sz="2000" b="1" spc="-11" dirty="0">
                <a:cs typeface="Arial"/>
              </a:rPr>
              <a:t>a</a:t>
            </a:r>
            <a:r>
              <a:rPr sz="2000" b="1" spc="-4" dirty="0">
                <a:cs typeface="Arial"/>
              </a:rPr>
              <a:t>nce  immune</a:t>
            </a:r>
            <a:endParaRPr sz="2000" b="1" dirty="0"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23873" y="6147139"/>
            <a:ext cx="4274570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000" b="1" spc="-4" dirty="0">
                <a:cs typeface="Arial"/>
              </a:rPr>
              <a:t>Carcinome</a:t>
            </a:r>
            <a:r>
              <a:rPr sz="2000" spc="-19" dirty="0">
                <a:cs typeface="Arial"/>
              </a:rPr>
              <a:t> </a:t>
            </a:r>
            <a:r>
              <a:rPr sz="2000" b="1" spc="-4" dirty="0">
                <a:cs typeface="Arial"/>
              </a:rPr>
              <a:t>hépato-cellulaire</a:t>
            </a:r>
            <a:endParaRPr sz="2000" b="1" dirty="0"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53327" y="1666856"/>
            <a:ext cx="71756" cy="609418"/>
          </a:xfrm>
          <a:custGeom>
            <a:avLst/>
            <a:gdLst/>
            <a:ahLst/>
            <a:cxnLst/>
            <a:rect l="l" t="t" r="r" b="b"/>
            <a:pathLst>
              <a:path w="114300" h="433069">
                <a:moveTo>
                  <a:pt x="38100" y="318515"/>
                </a:moveTo>
                <a:lnTo>
                  <a:pt x="0" y="318515"/>
                </a:lnTo>
                <a:lnTo>
                  <a:pt x="57150" y="432815"/>
                </a:lnTo>
                <a:lnTo>
                  <a:pt x="104775" y="337565"/>
                </a:lnTo>
                <a:lnTo>
                  <a:pt x="38100" y="337565"/>
                </a:lnTo>
                <a:lnTo>
                  <a:pt x="38100" y="318515"/>
                </a:lnTo>
                <a:close/>
              </a:path>
              <a:path w="114300" h="433069">
                <a:moveTo>
                  <a:pt x="76200" y="0"/>
                </a:moveTo>
                <a:lnTo>
                  <a:pt x="38100" y="0"/>
                </a:lnTo>
                <a:lnTo>
                  <a:pt x="38100" y="337565"/>
                </a:lnTo>
                <a:lnTo>
                  <a:pt x="76200" y="337565"/>
                </a:lnTo>
                <a:lnTo>
                  <a:pt x="76200" y="0"/>
                </a:lnTo>
                <a:close/>
              </a:path>
              <a:path w="114300" h="433069">
                <a:moveTo>
                  <a:pt x="114300" y="318515"/>
                </a:moveTo>
                <a:lnTo>
                  <a:pt x="76200" y="318515"/>
                </a:lnTo>
                <a:lnTo>
                  <a:pt x="76200" y="337565"/>
                </a:lnTo>
                <a:lnTo>
                  <a:pt x="104775" y="337565"/>
                </a:lnTo>
                <a:lnTo>
                  <a:pt x="114300" y="3185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4" name="object 14"/>
          <p:cNvSpPr/>
          <p:nvPr/>
        </p:nvSpPr>
        <p:spPr>
          <a:xfrm>
            <a:off x="6133184" y="2700216"/>
            <a:ext cx="129692" cy="388326"/>
          </a:xfrm>
          <a:custGeom>
            <a:avLst/>
            <a:gdLst/>
            <a:ahLst/>
            <a:cxnLst/>
            <a:rect l="l" t="t" r="r" b="b"/>
            <a:pathLst>
              <a:path w="114300" h="502919">
                <a:moveTo>
                  <a:pt x="38100" y="388619"/>
                </a:moveTo>
                <a:lnTo>
                  <a:pt x="0" y="388619"/>
                </a:lnTo>
                <a:lnTo>
                  <a:pt x="57150" y="502919"/>
                </a:lnTo>
                <a:lnTo>
                  <a:pt x="104775" y="407669"/>
                </a:lnTo>
                <a:lnTo>
                  <a:pt x="38100" y="407669"/>
                </a:lnTo>
                <a:lnTo>
                  <a:pt x="38100" y="388619"/>
                </a:lnTo>
                <a:close/>
              </a:path>
              <a:path w="114300" h="502919">
                <a:moveTo>
                  <a:pt x="76200" y="0"/>
                </a:moveTo>
                <a:lnTo>
                  <a:pt x="38100" y="0"/>
                </a:lnTo>
                <a:lnTo>
                  <a:pt x="38100" y="407669"/>
                </a:lnTo>
                <a:lnTo>
                  <a:pt x="76200" y="407669"/>
                </a:lnTo>
                <a:lnTo>
                  <a:pt x="76200" y="0"/>
                </a:lnTo>
                <a:close/>
              </a:path>
              <a:path w="114300" h="502919">
                <a:moveTo>
                  <a:pt x="114300" y="388619"/>
                </a:moveTo>
                <a:lnTo>
                  <a:pt x="76200" y="388619"/>
                </a:lnTo>
                <a:lnTo>
                  <a:pt x="76200" y="407669"/>
                </a:lnTo>
                <a:lnTo>
                  <a:pt x="104775" y="407669"/>
                </a:lnTo>
                <a:lnTo>
                  <a:pt x="114300" y="3886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5" name="object 15"/>
          <p:cNvSpPr/>
          <p:nvPr/>
        </p:nvSpPr>
        <p:spPr>
          <a:xfrm>
            <a:off x="6194232" y="4017539"/>
            <a:ext cx="69167" cy="865746"/>
          </a:xfrm>
          <a:custGeom>
            <a:avLst/>
            <a:gdLst/>
            <a:ahLst/>
            <a:cxnLst/>
            <a:rect l="l" t="t" r="r" b="b"/>
            <a:pathLst>
              <a:path w="114300" h="1224279">
                <a:moveTo>
                  <a:pt x="38100" y="1109472"/>
                </a:moveTo>
                <a:lnTo>
                  <a:pt x="0" y="1109472"/>
                </a:lnTo>
                <a:lnTo>
                  <a:pt x="57150" y="1223772"/>
                </a:lnTo>
                <a:lnTo>
                  <a:pt x="104775" y="1128522"/>
                </a:lnTo>
                <a:lnTo>
                  <a:pt x="38100" y="1128522"/>
                </a:lnTo>
                <a:lnTo>
                  <a:pt x="38100" y="1109472"/>
                </a:lnTo>
                <a:close/>
              </a:path>
              <a:path w="114300" h="1224279">
                <a:moveTo>
                  <a:pt x="76200" y="0"/>
                </a:moveTo>
                <a:lnTo>
                  <a:pt x="38100" y="0"/>
                </a:lnTo>
                <a:lnTo>
                  <a:pt x="38100" y="1128522"/>
                </a:lnTo>
                <a:lnTo>
                  <a:pt x="76200" y="1128522"/>
                </a:lnTo>
                <a:lnTo>
                  <a:pt x="76200" y="0"/>
                </a:lnTo>
                <a:close/>
              </a:path>
              <a:path w="114300" h="1224279">
                <a:moveTo>
                  <a:pt x="114300" y="1109472"/>
                </a:moveTo>
                <a:lnTo>
                  <a:pt x="76200" y="1109472"/>
                </a:lnTo>
                <a:lnTo>
                  <a:pt x="76200" y="1128522"/>
                </a:lnTo>
                <a:lnTo>
                  <a:pt x="104775" y="1128522"/>
                </a:lnTo>
                <a:lnTo>
                  <a:pt x="114300" y="11094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16"/>
          <p:cNvSpPr/>
          <p:nvPr/>
        </p:nvSpPr>
        <p:spPr>
          <a:xfrm>
            <a:off x="6156418" y="5238840"/>
            <a:ext cx="87366" cy="830790"/>
          </a:xfrm>
          <a:custGeom>
            <a:avLst/>
            <a:gdLst/>
            <a:ahLst/>
            <a:cxnLst/>
            <a:rect l="l" t="t" r="r" b="b"/>
            <a:pathLst>
              <a:path w="114300" h="864235">
                <a:moveTo>
                  <a:pt x="38100" y="749807"/>
                </a:moveTo>
                <a:lnTo>
                  <a:pt x="0" y="749807"/>
                </a:lnTo>
                <a:lnTo>
                  <a:pt x="57150" y="864107"/>
                </a:lnTo>
                <a:lnTo>
                  <a:pt x="104775" y="768857"/>
                </a:lnTo>
                <a:lnTo>
                  <a:pt x="38100" y="768857"/>
                </a:lnTo>
                <a:lnTo>
                  <a:pt x="38100" y="749807"/>
                </a:lnTo>
                <a:close/>
              </a:path>
              <a:path w="114300" h="864235">
                <a:moveTo>
                  <a:pt x="76200" y="0"/>
                </a:moveTo>
                <a:lnTo>
                  <a:pt x="38100" y="0"/>
                </a:lnTo>
                <a:lnTo>
                  <a:pt x="38100" y="768857"/>
                </a:lnTo>
                <a:lnTo>
                  <a:pt x="76200" y="768857"/>
                </a:lnTo>
                <a:lnTo>
                  <a:pt x="76200" y="0"/>
                </a:lnTo>
                <a:close/>
              </a:path>
              <a:path w="114300" h="864235">
                <a:moveTo>
                  <a:pt x="114300" y="749807"/>
                </a:moveTo>
                <a:lnTo>
                  <a:pt x="76200" y="749807"/>
                </a:lnTo>
                <a:lnTo>
                  <a:pt x="76200" y="768857"/>
                </a:lnTo>
                <a:lnTo>
                  <a:pt x="104775" y="768857"/>
                </a:lnTo>
                <a:lnTo>
                  <a:pt x="114300" y="7498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7" name="object 17"/>
          <p:cNvSpPr/>
          <p:nvPr/>
        </p:nvSpPr>
        <p:spPr>
          <a:xfrm>
            <a:off x="1896894" y="1887166"/>
            <a:ext cx="47642" cy="1352145"/>
          </a:xfrm>
          <a:custGeom>
            <a:avLst/>
            <a:gdLst/>
            <a:ahLst/>
            <a:cxnLst/>
            <a:rect l="l" t="t" r="r" b="b"/>
            <a:pathLst>
              <a:path w="114300" h="4250690">
                <a:moveTo>
                  <a:pt x="38100" y="4136136"/>
                </a:moveTo>
                <a:lnTo>
                  <a:pt x="0" y="4136136"/>
                </a:lnTo>
                <a:lnTo>
                  <a:pt x="57150" y="4250436"/>
                </a:lnTo>
                <a:lnTo>
                  <a:pt x="104775" y="4155186"/>
                </a:lnTo>
                <a:lnTo>
                  <a:pt x="38100" y="4155186"/>
                </a:lnTo>
                <a:lnTo>
                  <a:pt x="38100" y="4136136"/>
                </a:lnTo>
                <a:close/>
              </a:path>
              <a:path w="114300" h="4250690">
                <a:moveTo>
                  <a:pt x="76200" y="0"/>
                </a:moveTo>
                <a:lnTo>
                  <a:pt x="38100" y="0"/>
                </a:lnTo>
                <a:lnTo>
                  <a:pt x="38100" y="4155186"/>
                </a:lnTo>
                <a:lnTo>
                  <a:pt x="76200" y="4155186"/>
                </a:lnTo>
                <a:lnTo>
                  <a:pt x="76200" y="0"/>
                </a:lnTo>
                <a:close/>
              </a:path>
              <a:path w="114300" h="4250690">
                <a:moveTo>
                  <a:pt x="114300" y="4136136"/>
                </a:moveTo>
                <a:lnTo>
                  <a:pt x="76200" y="4136136"/>
                </a:lnTo>
                <a:lnTo>
                  <a:pt x="76200" y="4155186"/>
                </a:lnTo>
                <a:lnTo>
                  <a:pt x="104775" y="4155186"/>
                </a:lnTo>
                <a:lnTo>
                  <a:pt x="114300" y="413613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8" name="object 18"/>
          <p:cNvSpPr/>
          <p:nvPr/>
        </p:nvSpPr>
        <p:spPr>
          <a:xfrm>
            <a:off x="2132526" y="1482858"/>
            <a:ext cx="3268224" cy="88256"/>
          </a:xfrm>
          <a:custGeom>
            <a:avLst/>
            <a:gdLst/>
            <a:ahLst/>
            <a:cxnLst/>
            <a:rect l="l" t="t" r="r" b="b"/>
            <a:pathLst>
              <a:path w="288036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76200"/>
                </a:lnTo>
                <a:lnTo>
                  <a:pt x="95250" y="76200"/>
                </a:lnTo>
                <a:lnTo>
                  <a:pt x="95250" y="38100"/>
                </a:lnTo>
                <a:lnTo>
                  <a:pt x="114300" y="38100"/>
                </a:lnTo>
                <a:lnTo>
                  <a:pt x="114300" y="0"/>
                </a:lnTo>
                <a:close/>
              </a:path>
              <a:path w="2880360" h="114300">
                <a:moveTo>
                  <a:pt x="114300" y="38100"/>
                </a:moveTo>
                <a:lnTo>
                  <a:pt x="95250" y="38100"/>
                </a:lnTo>
                <a:lnTo>
                  <a:pt x="95250" y="76200"/>
                </a:lnTo>
                <a:lnTo>
                  <a:pt x="114300" y="76200"/>
                </a:lnTo>
                <a:lnTo>
                  <a:pt x="114300" y="38100"/>
                </a:lnTo>
                <a:close/>
              </a:path>
              <a:path w="2880360" h="114300">
                <a:moveTo>
                  <a:pt x="2880360" y="38100"/>
                </a:moveTo>
                <a:lnTo>
                  <a:pt x="114300" y="38100"/>
                </a:lnTo>
                <a:lnTo>
                  <a:pt x="114300" y="76200"/>
                </a:lnTo>
                <a:lnTo>
                  <a:pt x="2880360" y="76200"/>
                </a:lnTo>
                <a:lnTo>
                  <a:pt x="288036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9" name="object 19"/>
          <p:cNvSpPr/>
          <p:nvPr/>
        </p:nvSpPr>
        <p:spPr>
          <a:xfrm>
            <a:off x="2250296" y="2616740"/>
            <a:ext cx="2360615" cy="599317"/>
          </a:xfrm>
          <a:custGeom>
            <a:avLst/>
            <a:gdLst/>
            <a:ahLst/>
            <a:cxnLst/>
            <a:rect l="l" t="t" r="r" b="b"/>
            <a:pathLst>
              <a:path w="2407285" h="965200">
                <a:moveTo>
                  <a:pt x="85725" y="858774"/>
                </a:moveTo>
                <a:lnTo>
                  <a:pt x="0" y="953515"/>
                </a:lnTo>
                <a:lnTo>
                  <a:pt x="127253" y="965200"/>
                </a:lnTo>
                <a:lnTo>
                  <a:pt x="116103" y="936625"/>
                </a:lnTo>
                <a:lnTo>
                  <a:pt x="95631" y="936625"/>
                </a:lnTo>
                <a:lnTo>
                  <a:pt x="81787" y="901191"/>
                </a:lnTo>
                <a:lnTo>
                  <a:pt x="99571" y="894259"/>
                </a:lnTo>
                <a:lnTo>
                  <a:pt x="85725" y="858774"/>
                </a:lnTo>
                <a:close/>
              </a:path>
              <a:path w="2407285" h="965200">
                <a:moveTo>
                  <a:pt x="99571" y="894259"/>
                </a:moveTo>
                <a:lnTo>
                  <a:pt x="81787" y="901191"/>
                </a:lnTo>
                <a:lnTo>
                  <a:pt x="95631" y="936625"/>
                </a:lnTo>
                <a:lnTo>
                  <a:pt x="113400" y="929698"/>
                </a:lnTo>
                <a:lnTo>
                  <a:pt x="99571" y="894259"/>
                </a:lnTo>
                <a:close/>
              </a:path>
              <a:path w="2407285" h="965200">
                <a:moveTo>
                  <a:pt x="113400" y="929698"/>
                </a:moveTo>
                <a:lnTo>
                  <a:pt x="95631" y="936625"/>
                </a:lnTo>
                <a:lnTo>
                  <a:pt x="116103" y="936625"/>
                </a:lnTo>
                <a:lnTo>
                  <a:pt x="113400" y="929698"/>
                </a:lnTo>
                <a:close/>
              </a:path>
              <a:path w="2407285" h="965200">
                <a:moveTo>
                  <a:pt x="2393442" y="0"/>
                </a:moveTo>
                <a:lnTo>
                  <a:pt x="99571" y="894259"/>
                </a:lnTo>
                <a:lnTo>
                  <a:pt x="113400" y="929698"/>
                </a:lnTo>
                <a:lnTo>
                  <a:pt x="2407158" y="35560"/>
                </a:lnTo>
                <a:lnTo>
                  <a:pt x="23934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1" name="object 21"/>
          <p:cNvSpPr/>
          <p:nvPr/>
        </p:nvSpPr>
        <p:spPr>
          <a:xfrm>
            <a:off x="9283141" y="3251033"/>
            <a:ext cx="75450" cy="269658"/>
          </a:xfrm>
          <a:custGeom>
            <a:avLst/>
            <a:gdLst/>
            <a:ahLst/>
            <a:cxnLst/>
            <a:rect l="l" t="t" r="r" b="b"/>
            <a:pathLst>
              <a:path w="114300" h="864235">
                <a:moveTo>
                  <a:pt x="38100" y="749807"/>
                </a:moveTo>
                <a:lnTo>
                  <a:pt x="0" y="749807"/>
                </a:lnTo>
                <a:lnTo>
                  <a:pt x="57150" y="864107"/>
                </a:lnTo>
                <a:lnTo>
                  <a:pt x="104775" y="768857"/>
                </a:lnTo>
                <a:lnTo>
                  <a:pt x="38100" y="768857"/>
                </a:lnTo>
                <a:lnTo>
                  <a:pt x="38100" y="749807"/>
                </a:lnTo>
                <a:close/>
              </a:path>
              <a:path w="114300" h="864235">
                <a:moveTo>
                  <a:pt x="76200" y="0"/>
                </a:moveTo>
                <a:lnTo>
                  <a:pt x="38100" y="0"/>
                </a:lnTo>
                <a:lnTo>
                  <a:pt x="38100" y="768857"/>
                </a:lnTo>
                <a:lnTo>
                  <a:pt x="76200" y="768857"/>
                </a:lnTo>
                <a:lnTo>
                  <a:pt x="76200" y="0"/>
                </a:lnTo>
                <a:close/>
              </a:path>
              <a:path w="114300" h="864235">
                <a:moveTo>
                  <a:pt x="114300" y="749807"/>
                </a:moveTo>
                <a:lnTo>
                  <a:pt x="76200" y="749807"/>
                </a:lnTo>
                <a:lnTo>
                  <a:pt x="76200" y="768857"/>
                </a:lnTo>
                <a:lnTo>
                  <a:pt x="104775" y="768857"/>
                </a:lnTo>
                <a:lnTo>
                  <a:pt x="114300" y="74980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2" name="object 22"/>
          <p:cNvSpPr/>
          <p:nvPr/>
        </p:nvSpPr>
        <p:spPr>
          <a:xfrm>
            <a:off x="7155479" y="3651882"/>
            <a:ext cx="1636273" cy="88256"/>
          </a:xfrm>
          <a:custGeom>
            <a:avLst/>
            <a:gdLst/>
            <a:ahLst/>
            <a:cxnLst/>
            <a:rect l="l" t="t" r="r" b="b"/>
            <a:pathLst>
              <a:path w="1442084" h="114300">
                <a:moveTo>
                  <a:pt x="114300" y="0"/>
                </a:moveTo>
                <a:lnTo>
                  <a:pt x="0" y="57149"/>
                </a:lnTo>
                <a:lnTo>
                  <a:pt x="114300" y="114299"/>
                </a:lnTo>
                <a:lnTo>
                  <a:pt x="114300" y="76199"/>
                </a:lnTo>
                <a:lnTo>
                  <a:pt x="95250" y="76199"/>
                </a:lnTo>
                <a:lnTo>
                  <a:pt x="95250" y="38099"/>
                </a:lnTo>
                <a:lnTo>
                  <a:pt x="114300" y="38099"/>
                </a:lnTo>
                <a:lnTo>
                  <a:pt x="114300" y="0"/>
                </a:lnTo>
                <a:close/>
              </a:path>
              <a:path w="1442084" h="114300">
                <a:moveTo>
                  <a:pt x="114300" y="38099"/>
                </a:moveTo>
                <a:lnTo>
                  <a:pt x="95250" y="38099"/>
                </a:lnTo>
                <a:lnTo>
                  <a:pt x="95250" y="76199"/>
                </a:lnTo>
                <a:lnTo>
                  <a:pt x="114300" y="76199"/>
                </a:lnTo>
                <a:lnTo>
                  <a:pt x="114300" y="38099"/>
                </a:lnTo>
                <a:close/>
              </a:path>
              <a:path w="1442084" h="114300">
                <a:moveTo>
                  <a:pt x="1441703" y="38099"/>
                </a:moveTo>
                <a:lnTo>
                  <a:pt x="114300" y="38099"/>
                </a:lnTo>
                <a:lnTo>
                  <a:pt x="114300" y="76199"/>
                </a:lnTo>
                <a:lnTo>
                  <a:pt x="1441703" y="76199"/>
                </a:lnTo>
                <a:lnTo>
                  <a:pt x="1441703" y="380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6" name="object 26"/>
          <p:cNvSpPr/>
          <p:nvPr/>
        </p:nvSpPr>
        <p:spPr>
          <a:xfrm>
            <a:off x="2587557" y="3610953"/>
            <a:ext cx="1895493" cy="66102"/>
          </a:xfrm>
          <a:custGeom>
            <a:avLst/>
            <a:gdLst/>
            <a:ahLst/>
            <a:cxnLst/>
            <a:rect l="l" t="t" r="r" b="b"/>
            <a:pathLst>
              <a:path w="1824354" h="114300">
                <a:moveTo>
                  <a:pt x="1709928" y="0"/>
                </a:moveTo>
                <a:lnTo>
                  <a:pt x="1709928" y="114300"/>
                </a:lnTo>
                <a:lnTo>
                  <a:pt x="1786128" y="76200"/>
                </a:lnTo>
                <a:lnTo>
                  <a:pt x="1728978" y="76200"/>
                </a:lnTo>
                <a:lnTo>
                  <a:pt x="1728978" y="38100"/>
                </a:lnTo>
                <a:lnTo>
                  <a:pt x="1786128" y="38100"/>
                </a:lnTo>
                <a:lnTo>
                  <a:pt x="1709928" y="0"/>
                </a:lnTo>
                <a:close/>
              </a:path>
              <a:path w="1824354" h="114300">
                <a:moveTo>
                  <a:pt x="1709928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1709928" y="76200"/>
                </a:lnTo>
                <a:lnTo>
                  <a:pt x="1709928" y="38100"/>
                </a:lnTo>
                <a:close/>
              </a:path>
              <a:path w="1824354" h="114300">
                <a:moveTo>
                  <a:pt x="1786128" y="38100"/>
                </a:moveTo>
                <a:lnTo>
                  <a:pt x="1728978" y="38100"/>
                </a:lnTo>
                <a:lnTo>
                  <a:pt x="1728978" y="76200"/>
                </a:lnTo>
                <a:lnTo>
                  <a:pt x="1786128" y="76200"/>
                </a:lnTo>
                <a:lnTo>
                  <a:pt x="1824228" y="57150"/>
                </a:lnTo>
                <a:lnTo>
                  <a:pt x="1786128" y="381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1453723-92EF-4E90-91EE-C98064F19D00}"/>
              </a:ext>
            </a:extLst>
          </p:cNvPr>
          <p:cNvSpPr txBox="1"/>
          <p:nvPr/>
        </p:nvSpPr>
        <p:spPr>
          <a:xfrm>
            <a:off x="6263718" y="1666142"/>
            <a:ext cx="22479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/>
            <a:r>
              <a:rPr lang="fr-FR" sz="1400" spc="-4" dirty="0">
                <a:cs typeface="Arial"/>
              </a:rPr>
              <a:t>10% adultes</a:t>
            </a:r>
          </a:p>
          <a:p>
            <a:pPr marL="9525"/>
            <a:r>
              <a:rPr lang="fr-FR" sz="1400" spc="-4" dirty="0">
                <a:cs typeface="Arial"/>
              </a:rPr>
              <a:t>90% nouveaux nés </a:t>
            </a:r>
            <a:endParaRPr lang="fr-FR" sz="1400" dirty="0">
              <a:cs typeface="Arial"/>
            </a:endParaRPr>
          </a:p>
        </p:txBody>
      </p:sp>
      <p:sp>
        <p:nvSpPr>
          <p:cNvPr id="29" name="object 19">
            <a:extLst>
              <a:ext uri="{FF2B5EF4-FFF2-40B4-BE49-F238E27FC236}">
                <a16:creationId xmlns:a16="http://schemas.microsoft.com/office/drawing/2014/main" id="{B2A1B302-8614-434D-AD5D-DD0C4EC9E3E6}"/>
              </a:ext>
            </a:extLst>
          </p:cNvPr>
          <p:cNvSpPr/>
          <p:nvPr/>
        </p:nvSpPr>
        <p:spPr>
          <a:xfrm flipH="1">
            <a:off x="6605080" y="2587557"/>
            <a:ext cx="2370229" cy="398835"/>
          </a:xfrm>
          <a:custGeom>
            <a:avLst/>
            <a:gdLst/>
            <a:ahLst/>
            <a:cxnLst/>
            <a:rect l="l" t="t" r="r" b="b"/>
            <a:pathLst>
              <a:path w="2407285" h="965200">
                <a:moveTo>
                  <a:pt x="85725" y="858774"/>
                </a:moveTo>
                <a:lnTo>
                  <a:pt x="0" y="953515"/>
                </a:lnTo>
                <a:lnTo>
                  <a:pt x="127253" y="965200"/>
                </a:lnTo>
                <a:lnTo>
                  <a:pt x="116103" y="936625"/>
                </a:lnTo>
                <a:lnTo>
                  <a:pt x="95631" y="936625"/>
                </a:lnTo>
                <a:lnTo>
                  <a:pt x="81787" y="901191"/>
                </a:lnTo>
                <a:lnTo>
                  <a:pt x="99571" y="894259"/>
                </a:lnTo>
                <a:lnTo>
                  <a:pt x="85725" y="858774"/>
                </a:lnTo>
                <a:close/>
              </a:path>
              <a:path w="2407285" h="965200">
                <a:moveTo>
                  <a:pt x="99571" y="894259"/>
                </a:moveTo>
                <a:lnTo>
                  <a:pt x="81787" y="901191"/>
                </a:lnTo>
                <a:lnTo>
                  <a:pt x="95631" y="936625"/>
                </a:lnTo>
                <a:lnTo>
                  <a:pt x="113400" y="929698"/>
                </a:lnTo>
                <a:lnTo>
                  <a:pt x="99571" y="894259"/>
                </a:lnTo>
                <a:close/>
              </a:path>
              <a:path w="2407285" h="965200">
                <a:moveTo>
                  <a:pt x="113400" y="929698"/>
                </a:moveTo>
                <a:lnTo>
                  <a:pt x="95631" y="936625"/>
                </a:lnTo>
                <a:lnTo>
                  <a:pt x="116103" y="936625"/>
                </a:lnTo>
                <a:lnTo>
                  <a:pt x="113400" y="929698"/>
                </a:lnTo>
                <a:close/>
              </a:path>
              <a:path w="2407285" h="965200">
                <a:moveTo>
                  <a:pt x="2393442" y="0"/>
                </a:moveTo>
                <a:lnTo>
                  <a:pt x="99571" y="894259"/>
                </a:lnTo>
                <a:lnTo>
                  <a:pt x="113400" y="929698"/>
                </a:lnTo>
                <a:lnTo>
                  <a:pt x="2407158" y="35560"/>
                </a:lnTo>
                <a:lnTo>
                  <a:pt x="23934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427036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279576" y="1675"/>
            <a:ext cx="7586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Séroprévalence du VHC dans le monde</a:t>
            </a:r>
          </a:p>
          <a:p>
            <a:pPr algn="ctr"/>
            <a:r>
              <a:rPr lang="fr-FR" sz="2400" b="1" dirty="0"/>
              <a:t>environ 130-150 millions de personnes atteintes</a:t>
            </a:r>
          </a:p>
          <a:p>
            <a:pPr algn="ctr"/>
            <a:endParaRPr lang="fr-FR" sz="2800" b="1" dirty="0"/>
          </a:p>
        </p:txBody>
      </p:sp>
      <p:pic>
        <p:nvPicPr>
          <p:cNvPr id="1027" name="Picture 3" descr="C:\Users\Didier Ribard\Pictures\HEP C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891" y="957538"/>
            <a:ext cx="8376025" cy="59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idier Ribard\Pictures\WH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6387438"/>
            <a:ext cx="1080120" cy="34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4684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7512BFBF-74B0-4766-80F4-0B2E2B0AA6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000" dirty="0"/>
              <a:t>Les différentes phases d’hépatite chronique B</a:t>
            </a:r>
          </a:p>
        </p:txBody>
      </p:sp>
      <p:graphicFrame>
        <p:nvGraphicFramePr>
          <p:cNvPr id="52254" name="Group 30">
            <a:extLst>
              <a:ext uri="{FF2B5EF4-FFF2-40B4-BE49-F238E27FC236}">
                <a16:creationId xmlns:a16="http://schemas.microsoft.com/office/drawing/2014/main" id="{9C4A7220-3E99-40DD-8EB5-E2FE2FF0D8F7}"/>
              </a:ext>
            </a:extLst>
          </p:cNvPr>
          <p:cNvGraphicFramePr>
            <a:graphicFrameLocks noGrp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1985411836"/>
              </p:ext>
            </p:extLst>
          </p:nvPr>
        </p:nvGraphicFramePr>
        <p:xfrm>
          <a:off x="1981200" y="1600201"/>
          <a:ext cx="8229600" cy="4859385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324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Infection </a:t>
                      </a:r>
                      <a:r>
                        <a:rPr kumimoji="0" lang="fr-FR" altLang="fr-F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AgHBe</a:t>
                      </a: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+ </a:t>
                      </a: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(phase d’immunotolérance) </a:t>
                      </a: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Sujet jeune, charge virale très élevée mais bilan du foie normal,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Ne pas traiter, ne pas faire de biopsie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Sujet très contagieux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Arial" charset="0"/>
                      </a:endParaRPr>
                    </a:p>
                  </a:txBody>
                  <a:tcPr marT="45712" marB="45712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2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hépatite </a:t>
                      </a:r>
                      <a:r>
                        <a:rPr kumimoji="0" lang="fr-FR" altLang="fr-F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AgHBe</a:t>
                      </a: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+ </a:t>
                      </a: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phase de rupture de tolérance (</a:t>
                      </a:r>
                      <a:r>
                        <a:rPr kumimoji="0" lang="fr-FR" altLang="fr-F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immuno-élimination</a:t>
                      </a: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):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Le bilan hépatique est perturbé , l’organisme essaye de se débarrasser du virus, l’inflammation du foie et la fibrose s’installent: </a:t>
                      </a:r>
                      <a:r>
                        <a:rPr kumimoji="0" lang="fr-FR" altLang="fr-FR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il faut évaluer la fibrose et peut être traiter</a:t>
                      </a:r>
                    </a:p>
                  </a:txBody>
                  <a:tcPr marT="45712" marB="45712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69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Infection </a:t>
                      </a:r>
                      <a:r>
                        <a:rPr kumimoji="0" lang="fr-FR" altLang="fr-F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AgHBe</a:t>
                      </a: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- </a:t>
                      </a: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phase </a:t>
                      </a: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d’inactivité : portage chronique inactif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Le bilan hépatique s’est normalisé, il y a peu de virus dans le sang,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il ne faut pas traiter</a:t>
                      </a:r>
                    </a:p>
                  </a:txBody>
                  <a:tcPr marT="45712" marB="45712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96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hépatite </a:t>
                      </a:r>
                      <a:r>
                        <a:rPr kumimoji="0" lang="fr-FR" altLang="fr-F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AgHBe</a:t>
                      </a: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+ </a:t>
                      </a: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Phase de </a:t>
                      </a: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réactivation:</a:t>
                      </a:r>
                      <a:endParaRPr kumimoji="0" lang="fr-FR" alt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Le bilan du foie est à nouveau perturbé, le taux de virus dans le sang est variable, </a:t>
                      </a:r>
                      <a:r>
                        <a:rPr kumimoji="0" lang="fr-FR" altLang="fr-FR" sz="18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il faut évaluer la fibrose et peut être traiter</a:t>
                      </a:r>
                      <a:endParaRPr kumimoji="0" lang="fr-FR" altLang="fr-FR" sz="1800" b="0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MS PGothic" pitchFamily="34" charset="-128"/>
                        <a:cs typeface="Arial" charset="0"/>
                      </a:endParaRPr>
                    </a:p>
                  </a:txBody>
                  <a:tcPr marT="45712" marB="45712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E3FE76-95AA-4A83-B435-A102D5181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LE PORTAGE CHRONIQUE DU VHB 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5300B6DF-B902-4F39-9CB8-E583742FF7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068470"/>
              </p:ext>
            </p:extLst>
          </p:nvPr>
        </p:nvGraphicFramePr>
        <p:xfrm>
          <a:off x="554474" y="1327824"/>
          <a:ext cx="791831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9159">
                  <a:extLst>
                    <a:ext uri="{9D8B030D-6E8A-4147-A177-3AD203B41FA5}">
                      <a16:colId xmlns:a16="http://schemas.microsoft.com/office/drawing/2014/main" val="1248341236"/>
                    </a:ext>
                  </a:extLst>
                </a:gridCol>
                <a:gridCol w="3959159">
                  <a:extLst>
                    <a:ext uri="{9D8B030D-6E8A-4147-A177-3AD203B41FA5}">
                      <a16:colId xmlns:a16="http://schemas.microsoft.com/office/drawing/2014/main" val="293162664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fr-FR" dirty="0"/>
                        <a:t>Infection chronique virale B Ag </a:t>
                      </a:r>
                      <a:r>
                        <a:rPr lang="fr-FR" dirty="0" err="1"/>
                        <a:t>Hbe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Negatif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fr-FR" dirty="0"/>
                        <a:t>Infection chronique virale B Ag </a:t>
                      </a:r>
                      <a:r>
                        <a:rPr lang="fr-FR" dirty="0" err="1"/>
                        <a:t>Hbe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neg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057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Ag </a:t>
                      </a:r>
                      <a:r>
                        <a:rPr lang="fr-FR" dirty="0" err="1"/>
                        <a:t>HBs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Positif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637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Ag </a:t>
                      </a:r>
                      <a:r>
                        <a:rPr lang="fr-FR" dirty="0" err="1"/>
                        <a:t>HBe</a:t>
                      </a:r>
                      <a:r>
                        <a:rPr lang="fr-FR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Négatif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848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ADN VHB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&lt;2000 </a:t>
                      </a:r>
                      <a:r>
                        <a:rPr lang="fr-FR" dirty="0" err="1"/>
                        <a:t>Ui</a:t>
                      </a:r>
                      <a:r>
                        <a:rPr lang="fr-FR" dirty="0"/>
                        <a:t>/ml (20.000 </a:t>
                      </a:r>
                      <a:r>
                        <a:rPr lang="fr-FR" dirty="0" err="1"/>
                        <a:t>Ui</a:t>
                      </a:r>
                      <a:r>
                        <a:rPr lang="fr-FR" dirty="0"/>
                        <a:t>/ml)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681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ALAT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979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Maladie hépatique/Fibrose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Absence de Fibrose Hépatique (F0-F1)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88043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241BF8ED-A90F-4C0F-BA9E-4BB5DD3608A8}"/>
              </a:ext>
            </a:extLst>
          </p:cNvPr>
          <p:cNvSpPr txBox="1"/>
          <p:nvPr/>
        </p:nvSpPr>
        <p:spPr>
          <a:xfrm>
            <a:off x="247705" y="4017524"/>
            <a:ext cx="1194429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La progression de la fibrose est rare en absence de comorbidités (alcool, VHC </a:t>
            </a:r>
            <a:r>
              <a:rPr lang="fr-FR" sz="2000" dirty="0" err="1"/>
              <a:t>etc</a:t>
            </a:r>
            <a:r>
              <a:rPr lang="fr-FR" sz="2000" dirty="0"/>
              <a:t>) : &lt;0,1/100 personnes/année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Mortalité faible , risque de carcinome hépatocellulaire très faible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Réactivation du VHB rare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Perte spontanée de l’Ag </a:t>
            </a:r>
            <a:r>
              <a:rPr lang="fr-FR" sz="2000" dirty="0" err="1"/>
              <a:t>HBs</a:t>
            </a:r>
            <a:r>
              <a:rPr lang="fr-FR" sz="2000" dirty="0"/>
              <a:t>: 0,7%/an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Nécessite une surveillance par un spécialiste (</a:t>
            </a:r>
            <a:r>
              <a:rPr lang="fr-FR" sz="2000" dirty="0" err="1"/>
              <a:t>hépatogastroenterologue</a:t>
            </a:r>
            <a:r>
              <a:rPr lang="fr-FR" sz="2000" dirty="0"/>
              <a:t>, MIT </a:t>
            </a:r>
            <a:r>
              <a:rPr lang="fr-FR" sz="2000" dirty="0" err="1"/>
              <a:t>etc</a:t>
            </a:r>
            <a:r>
              <a:rPr lang="fr-FR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</a:rPr>
              <a:t>PAS D’INDICATION A UN TRAITEMENT ANTIVIRAL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B4B561-FB59-492A-987F-69007C297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825" y="6400463"/>
            <a:ext cx="36751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hangingPunct="0">
              <a:spcBef>
                <a:spcPct val="0"/>
              </a:spcBef>
              <a:buNone/>
              <a:defRPr/>
            </a:pPr>
            <a:r>
              <a:rPr lang="fr-FR" alt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EASL HBV Guidelines J </a:t>
            </a:r>
            <a:r>
              <a:rPr lang="fr-FR" alt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Hepatol</a:t>
            </a:r>
            <a:r>
              <a:rPr lang="fr-FR" alt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2017; 67: 370-398</a:t>
            </a:r>
          </a:p>
        </p:txBody>
      </p:sp>
    </p:spTree>
    <p:extLst>
      <p:ext uri="{BB962C8B-B14F-4D97-AF65-F5344CB8AC3E}">
        <p14:creationId xmlns:p14="http://schemas.microsoft.com/office/powerpoint/2010/main" val="3067801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87F50236-ED11-420D-9E7F-3DBBB77B7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140" y="2135990"/>
            <a:ext cx="9737387" cy="1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5400"/>
              </a:lnSpc>
              <a:defRPr/>
            </a:pPr>
            <a:r>
              <a:rPr lang="fr-FR" altLang="fr-FR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Prise en charge et traitements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BCC71F5-C9E8-45CE-B94E-F4DA28304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014" y="5774748"/>
            <a:ext cx="2171700" cy="78105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13BC1A0-4BD0-4587-B9E4-DBBCAC870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41" y="5203248"/>
            <a:ext cx="1676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14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000"/>
              <a:t>Pourquoi on ne traite pas toutes les hépatites chronique B?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3255963"/>
            <a:ext cx="8229600" cy="1397000"/>
          </a:xfrm>
        </p:spPr>
        <p:txBody>
          <a:bodyPr/>
          <a:lstStyle/>
          <a:p>
            <a:pPr eaLnBrk="1" hangingPunct="1"/>
            <a:r>
              <a:rPr lang="fr-FR" altLang="fr-FR" sz="2800"/>
              <a:t>Car les traitements ne permettent pas d’obtenir la guérison (perte de l’Antigène HBs)</a:t>
            </a:r>
          </a:p>
        </p:txBody>
      </p:sp>
    </p:spTree>
    <p:extLst>
      <p:ext uri="{BB962C8B-B14F-4D97-AF65-F5344CB8AC3E}">
        <p14:creationId xmlns:p14="http://schemas.microsoft.com/office/powerpoint/2010/main" val="13405383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6892CE2-2C2A-4044-972C-5590640ABE0C}"/>
              </a:ext>
            </a:extLst>
          </p:cNvPr>
          <p:cNvSpPr txBox="1"/>
          <p:nvPr/>
        </p:nvSpPr>
        <p:spPr>
          <a:xfrm>
            <a:off x="150947" y="252181"/>
            <a:ext cx="1204105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OBJECTIF: Eviter la constitution d’une cirrhose et de ses complications</a:t>
            </a:r>
          </a:p>
          <a:p>
            <a:endParaRPr lang="fr-FR" dirty="0"/>
          </a:p>
          <a:p>
            <a:r>
              <a:rPr lang="fr-FR" dirty="0"/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040334-9990-4E52-9BE2-6BF231D21535}"/>
              </a:ext>
            </a:extLst>
          </p:cNvPr>
          <p:cNvSpPr txBox="1"/>
          <p:nvPr/>
        </p:nvSpPr>
        <p:spPr>
          <a:xfrm>
            <a:off x="150947" y="1956541"/>
            <a:ext cx="11060170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400" b="1" dirty="0"/>
              <a:t>A l’heure actuelle </a:t>
            </a:r>
            <a:r>
              <a:rPr lang="fr-FR" sz="2400" b="1" dirty="0">
                <a:solidFill>
                  <a:srgbClr val="FF0000"/>
                </a:solidFill>
              </a:rPr>
              <a:t>il n’est pas possible de guérir l’hépatite B</a:t>
            </a:r>
          </a:p>
          <a:p>
            <a:endParaRPr lang="fr-FR" sz="2400" b="1" dirty="0">
              <a:solidFill>
                <a:srgbClr val="FF0000"/>
              </a:solidFill>
            </a:endParaRPr>
          </a:p>
          <a:p>
            <a:r>
              <a:rPr lang="fr-FR" sz="2400" b="1" dirty="0"/>
              <a:t>Le traitement a pour but de faire disparaitre le virus dans le sang</a:t>
            </a:r>
          </a:p>
          <a:p>
            <a:endParaRPr lang="fr-FR" sz="2400" b="1" dirty="0"/>
          </a:p>
          <a:p>
            <a:r>
              <a:rPr lang="fr-FR" sz="2400" b="1" dirty="0"/>
              <a:t>Les traitements sont réservés aux patients avec maladie hépatique (moins de 30% des personnes infectés)</a:t>
            </a:r>
          </a:p>
          <a:p>
            <a:endParaRPr lang="fr-FR" sz="2400" b="1" dirty="0"/>
          </a:p>
          <a:p>
            <a:r>
              <a:rPr lang="fr-FR" sz="2400" b="1" dirty="0"/>
              <a:t>Le traitement du VHB doit rester prioritairement préventif </a:t>
            </a:r>
            <a:r>
              <a:rPr lang="fr-FR" sz="2400" b="1" dirty="0">
                <a:solidFill>
                  <a:srgbClr val="FF0000"/>
                </a:solidFill>
              </a:rPr>
              <a:t>par la vaccination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B4EE88-746B-441E-A41E-0F10658A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830" y="317463"/>
            <a:ext cx="9234055" cy="767975"/>
          </a:xfrm>
        </p:spPr>
        <p:txBody>
          <a:bodyPr/>
          <a:lstStyle/>
          <a:p>
            <a:r>
              <a:rPr lang="fr-FR" dirty="0"/>
              <a:t>                </a:t>
            </a:r>
            <a:r>
              <a:rPr lang="fr-FR" sz="4000" dirty="0">
                <a:solidFill>
                  <a:srgbClr val="FF0000"/>
                </a:solidFill>
              </a:rPr>
              <a:t>Prévention = Vaccination VHB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3B8BCB-56BA-494E-8B47-5D9BA74A7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41" y="1110343"/>
            <a:ext cx="11792932" cy="5620395"/>
          </a:xfrm>
        </p:spPr>
        <p:txBody>
          <a:bodyPr>
            <a:normAutofit fontScale="70000" lnSpcReduction="20000"/>
          </a:bodyPr>
          <a:lstStyle/>
          <a:p>
            <a:r>
              <a:rPr lang="fr-FR" sz="3400" dirty="0"/>
              <a:t>Le vaccin contre l’hépatite B est très efficace (&gt;95%)</a:t>
            </a:r>
          </a:p>
          <a:p>
            <a:r>
              <a:rPr lang="fr-FR" sz="3400" dirty="0"/>
              <a:t>Obligatoire pour tous les nourrissons nés à partir du 1er janvier 2018 </a:t>
            </a:r>
          </a:p>
          <a:p>
            <a:r>
              <a:rPr lang="fr-FR" sz="3400" dirty="0"/>
              <a:t>Recommandée chez les enfants et les adolescents jusqu’à l’âge de 15 ans</a:t>
            </a:r>
          </a:p>
          <a:p>
            <a:endParaRPr lang="fr-FR" sz="3400" dirty="0"/>
          </a:p>
          <a:p>
            <a:r>
              <a:rPr lang="fr-FR" sz="3400" dirty="0"/>
              <a:t>Obligatoire pour le personnel qui travaille dans un établissement de prévention ou de soin, exposé au risque de contamination (Arr. 2/08/2013)</a:t>
            </a:r>
          </a:p>
          <a:p>
            <a:pPr marL="0" indent="0">
              <a:buNone/>
            </a:pPr>
            <a:endParaRPr lang="fr-FR" sz="3400" dirty="0"/>
          </a:p>
          <a:p>
            <a:pPr marL="0" indent="0">
              <a:buNone/>
            </a:pPr>
            <a:endParaRPr lang="fr-FR" dirty="0"/>
          </a:p>
          <a:p>
            <a:r>
              <a:rPr lang="fr-FR" b="1" dirty="0"/>
              <a:t>Recommandations de vaccination</a:t>
            </a:r>
          </a:p>
          <a:p>
            <a:r>
              <a:rPr lang="fr-FR" dirty="0"/>
              <a:t>des personnes qui ont fréquemment besoin de transfusions, dialyse ,transplantation d’organe</a:t>
            </a:r>
          </a:p>
          <a:p>
            <a:r>
              <a:rPr lang="fr-FR" dirty="0"/>
              <a:t>des personnes en détention</a:t>
            </a:r>
          </a:p>
          <a:p>
            <a:r>
              <a:rPr lang="fr-FR" dirty="0"/>
              <a:t>des consommateurs de drogues</a:t>
            </a:r>
          </a:p>
          <a:p>
            <a:r>
              <a:rPr lang="fr-FR" dirty="0"/>
              <a:t>des contacts domestiques et sexuels des personnes porteuses d’une infection chronique par le VHB</a:t>
            </a:r>
          </a:p>
          <a:p>
            <a:r>
              <a:rPr lang="fr-FR" dirty="0"/>
              <a:t>des personnes ayant des partenaires sexuels multiples</a:t>
            </a:r>
          </a:p>
          <a:p>
            <a:r>
              <a:rPr lang="fr-FR" dirty="0"/>
              <a:t>des voyageurs avant de rejoindre des zones d’endémie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BB028F-8BCF-4D42-B89A-B1FFC0EE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871DDB-F7FB-4581-B0BB-0C4240404DC5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972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78345" y="411775"/>
            <a:ext cx="9936000" cy="59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737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87F50236-ED11-420D-9E7F-3DBBB77B7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140" y="2135990"/>
            <a:ext cx="9737387" cy="1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5400"/>
              </a:lnSpc>
              <a:defRPr/>
            </a:pPr>
            <a:r>
              <a:rPr lang="fr-FR" altLang="fr-FR" sz="5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Droits à l’assurance maladie </a:t>
            </a:r>
            <a:endParaRPr lang="fr-FR" altLang="fr-FR" sz="54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36EA6A5-2B69-44A1-BFFC-E4517C15D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400" y="5869998"/>
            <a:ext cx="2171700" cy="78105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B96FC24-1ED1-45F8-9454-AA4F500F3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32" y="5298498"/>
            <a:ext cx="1676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563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489159-4169-46D7-B05F-7A246258B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PEC 100% pour le VHC </a:t>
            </a:r>
          </a:p>
          <a:p>
            <a:pPr marL="0" indent="0">
              <a:buNone/>
            </a:pPr>
            <a:r>
              <a:rPr lang="fr-FR" dirty="0"/>
              <a:t>                        pour le VHB: sous réserve de critères médicaux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AME  permet aux étrangers en situation irrégulière de bénéficier d’un </a:t>
            </a:r>
          </a:p>
          <a:p>
            <a:pPr marL="0" indent="0">
              <a:buNone/>
            </a:pPr>
            <a:r>
              <a:rPr lang="fr-FR" dirty="0"/>
              <a:t>                 accès aux soins, délai 3 mois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err="1"/>
              <a:t>CMUc</a:t>
            </a:r>
            <a:r>
              <a:rPr lang="fr-FR" dirty="0"/>
              <a:t> ou ACS (aide à la complémentaire santé) si absence </a:t>
            </a:r>
            <a:r>
              <a:rPr lang="fr-FR"/>
              <a:t>de mutuelle</a:t>
            </a:r>
            <a:endParaRPr lang="fr-FR" dirty="0"/>
          </a:p>
          <a:p>
            <a:endParaRPr lang="fr-FR" sz="1800" dirty="0">
              <a:latin typeface="Futura Medium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685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C5FBE-404F-4572-AC85-83C9D8D4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144" y="128724"/>
            <a:ext cx="10972800" cy="922114"/>
          </a:xfrm>
        </p:spPr>
        <p:txBody>
          <a:bodyPr/>
          <a:lstStyle/>
          <a:p>
            <a:r>
              <a:rPr lang="fr-FR" dirty="0"/>
              <a:t>ETP : </a:t>
            </a:r>
            <a:r>
              <a:rPr lang="fr-FR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suivi, recontamination, Réduction des Risques et des Dommages (RDRD)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fr-FR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B601636-5953-477C-91F1-CC4BF3E0A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64" y="739303"/>
            <a:ext cx="10856068" cy="600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164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3708A4A0-F7DD-43FA-BD53-6B45DC02CB63}"/>
              </a:ext>
            </a:extLst>
          </p:cNvPr>
          <p:cNvSpPr/>
          <p:nvPr/>
        </p:nvSpPr>
        <p:spPr>
          <a:xfrm>
            <a:off x="2191027" y="1448526"/>
            <a:ext cx="996286" cy="99628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1CA2F77-1016-46CE-9B2C-BC4616C25722}"/>
              </a:ext>
            </a:extLst>
          </p:cNvPr>
          <p:cNvSpPr/>
          <p:nvPr/>
        </p:nvSpPr>
        <p:spPr>
          <a:xfrm>
            <a:off x="4213513" y="1448526"/>
            <a:ext cx="996286" cy="99628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EF4401A-0BDE-44BE-889D-A7D3B3B895E6}"/>
              </a:ext>
            </a:extLst>
          </p:cNvPr>
          <p:cNvSpPr/>
          <p:nvPr/>
        </p:nvSpPr>
        <p:spPr>
          <a:xfrm>
            <a:off x="6540301" y="1448526"/>
            <a:ext cx="996286" cy="99628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5270C5C-1D04-4C53-97D5-90D33E0A63B9}"/>
              </a:ext>
            </a:extLst>
          </p:cNvPr>
          <p:cNvSpPr/>
          <p:nvPr/>
        </p:nvSpPr>
        <p:spPr>
          <a:xfrm>
            <a:off x="8848786" y="1448526"/>
            <a:ext cx="996286" cy="99628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48745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fr-FR" sz="4000" b="1" dirty="0">
                <a:latin typeface="+mn-lt"/>
                <a:ea typeface="+mn-ea"/>
                <a:cs typeface="+mn-cs"/>
              </a:rPr>
              <a:t>Des populations à risque identifiées</a:t>
            </a:r>
          </a:p>
        </p:txBody>
      </p:sp>
      <p:sp>
        <p:nvSpPr>
          <p:cNvPr id="29700" name="ZoneTexte 5"/>
          <p:cNvSpPr txBox="1">
            <a:spLocks noChangeArrowheads="1"/>
          </p:cNvSpPr>
          <p:nvPr/>
        </p:nvSpPr>
        <p:spPr bwMode="auto">
          <a:xfrm>
            <a:off x="1684701" y="5723362"/>
            <a:ext cx="8498729" cy="8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180975" indent="-180975" eaLnBrk="1" hangingPunct="1">
              <a:lnSpc>
                <a:spcPct val="90000"/>
              </a:lnSpc>
            </a:pPr>
            <a:r>
              <a:rPr lang="fr-FR" sz="900" i="1" dirty="0">
                <a:solidFill>
                  <a:srgbClr val="7F7F7F"/>
                </a:solidFill>
                <a:latin typeface="Calibri"/>
                <a:cs typeface="Calibri"/>
              </a:rPr>
              <a:t>UDI : Usagers de drogues injectables</a:t>
            </a:r>
          </a:p>
          <a:p>
            <a:pPr marL="180975" indent="-180975" eaLnBrk="1" hangingPunct="1">
              <a:lnSpc>
                <a:spcPct val="90000"/>
              </a:lnSpc>
            </a:pPr>
            <a:r>
              <a:rPr lang="fr-FR" sz="900" i="1" dirty="0">
                <a:solidFill>
                  <a:srgbClr val="7F7F7F"/>
                </a:solidFill>
                <a:latin typeface="Calibri"/>
                <a:cs typeface="Calibri"/>
              </a:rPr>
              <a:t>1.	</a:t>
            </a:r>
            <a:r>
              <a:rPr lang="fr-FR" sz="900" i="1" dirty="0" err="1">
                <a:solidFill>
                  <a:srgbClr val="7F7F7F"/>
                </a:solidFill>
                <a:latin typeface="Calibri"/>
                <a:cs typeface="Calibri"/>
              </a:rPr>
              <a:t>Revault</a:t>
            </a:r>
            <a:r>
              <a:rPr lang="fr-FR" sz="900" i="1" dirty="0">
                <a:solidFill>
                  <a:srgbClr val="7F7F7F"/>
                </a:solidFill>
                <a:latin typeface="Calibri"/>
                <a:cs typeface="Calibri"/>
              </a:rPr>
              <a:t> Infections par les VHB et VHC chez les personnes migrantes BEH 1’-15 Juin 2017.</a:t>
            </a:r>
          </a:p>
          <a:p>
            <a:pPr marL="180975" indent="-180975" eaLnBrk="1" hangingPunct="1">
              <a:lnSpc>
                <a:spcPct val="90000"/>
              </a:lnSpc>
            </a:pPr>
            <a:r>
              <a:rPr lang="fr-FR" sz="900" i="1" dirty="0">
                <a:solidFill>
                  <a:srgbClr val="7F7F7F"/>
                </a:solidFill>
                <a:latin typeface="Calibri"/>
                <a:cs typeface="Calibri"/>
              </a:rPr>
              <a:t>2.	Rapport Pr Daniel </a:t>
            </a:r>
            <a:r>
              <a:rPr lang="fr-FR" sz="900" i="1" dirty="0" err="1">
                <a:solidFill>
                  <a:srgbClr val="7F7F7F"/>
                </a:solidFill>
                <a:latin typeface="Calibri"/>
                <a:cs typeface="Calibri"/>
              </a:rPr>
              <a:t>Dhumeaux</a:t>
            </a:r>
            <a:r>
              <a:rPr lang="fr-FR" sz="900" i="1" dirty="0">
                <a:solidFill>
                  <a:srgbClr val="7F7F7F"/>
                </a:solidFill>
                <a:latin typeface="Calibri"/>
                <a:cs typeface="Calibri"/>
              </a:rPr>
              <a:t> 2016</a:t>
            </a:r>
          </a:p>
          <a:p>
            <a:pPr marL="180975" indent="-180975" eaLnBrk="1" hangingPunct="1">
              <a:lnSpc>
                <a:spcPct val="90000"/>
              </a:lnSpc>
            </a:pPr>
            <a:r>
              <a:rPr lang="fr-FR" sz="900" i="1" dirty="0">
                <a:solidFill>
                  <a:srgbClr val="7F7F7F"/>
                </a:solidFill>
                <a:latin typeface="Calibri"/>
                <a:cs typeface="Calibri"/>
              </a:rPr>
              <a:t>3.	Pioche C. Bull </a:t>
            </a:r>
            <a:r>
              <a:rPr lang="fr-FR" sz="900" i="1" dirty="0" err="1">
                <a:solidFill>
                  <a:srgbClr val="7F7F7F"/>
                </a:solidFill>
                <a:latin typeface="Calibri"/>
                <a:cs typeface="Calibri"/>
              </a:rPr>
              <a:t>Epidémiol</a:t>
            </a:r>
            <a:r>
              <a:rPr lang="fr-FR" sz="900" i="1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lang="fr-FR" sz="900" i="1" dirty="0" err="1">
                <a:solidFill>
                  <a:srgbClr val="7F7F7F"/>
                </a:solidFill>
                <a:latin typeface="Calibri"/>
                <a:cs typeface="Calibri"/>
              </a:rPr>
              <a:t>Hebd</a:t>
            </a:r>
            <a:r>
              <a:rPr lang="fr-FR" sz="900" i="1" dirty="0">
                <a:solidFill>
                  <a:srgbClr val="7F7F7F"/>
                </a:solidFill>
                <a:latin typeface="Calibri"/>
                <a:cs typeface="Calibri"/>
              </a:rPr>
              <a:t>. 2016;(13-14):224-9</a:t>
            </a:r>
          </a:p>
          <a:p>
            <a:pPr marL="180975" indent="-180975" eaLnBrk="1" hangingPunct="1">
              <a:lnSpc>
                <a:spcPct val="90000"/>
              </a:lnSpc>
            </a:pPr>
            <a:r>
              <a:rPr lang="fr-FR" sz="900" i="1" dirty="0">
                <a:solidFill>
                  <a:srgbClr val="7F7F7F"/>
                </a:solidFill>
                <a:latin typeface="Calibri"/>
                <a:cs typeface="Calibri"/>
              </a:rPr>
              <a:t>4.	Chiron E, et al. Prévalence de l’infection par le VIH et le virus de l’hépatite C chez les personnes détenues en France. Résultats de l’enquête </a:t>
            </a:r>
            <a:r>
              <a:rPr lang="fr-FR" sz="900" i="1" dirty="0" err="1">
                <a:solidFill>
                  <a:srgbClr val="7F7F7F"/>
                </a:solidFill>
                <a:latin typeface="Calibri"/>
                <a:cs typeface="Calibri"/>
              </a:rPr>
              <a:t>Prévacar</a:t>
            </a:r>
            <a:r>
              <a:rPr lang="fr-FR" sz="900" i="1" dirty="0">
                <a:solidFill>
                  <a:srgbClr val="7F7F7F"/>
                </a:solidFill>
                <a:latin typeface="Calibri"/>
                <a:cs typeface="Calibri"/>
              </a:rPr>
              <a:t> 2010. InVS BEH 5 novembre 2013;35-36:445-50.</a:t>
            </a:r>
          </a:p>
        </p:txBody>
      </p:sp>
      <p:sp>
        <p:nvSpPr>
          <p:cNvPr id="29703" name="Rectangle 1"/>
          <p:cNvSpPr>
            <a:spLocks noChangeArrowheads="1"/>
          </p:cNvSpPr>
          <p:nvPr/>
        </p:nvSpPr>
        <p:spPr bwMode="auto">
          <a:xfrm>
            <a:off x="8158687" y="2545105"/>
            <a:ext cx="2376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200" b="1" dirty="0">
                <a:solidFill>
                  <a:srgbClr val="376092"/>
                </a:solidFill>
                <a:latin typeface="Calibri"/>
                <a:cs typeface="Calibri"/>
              </a:rPr>
              <a:t>Les personnes ayant eu certains soins avant les années 90</a:t>
            </a:r>
          </a:p>
          <a:p>
            <a:pPr algn="ctr"/>
            <a:r>
              <a:rPr lang="fr-FR" sz="1200" dirty="0">
                <a:solidFill>
                  <a:srgbClr val="000000"/>
                </a:solidFill>
                <a:latin typeface="Calibri"/>
                <a:cs typeface="Calibri"/>
              </a:rPr>
              <a:t>(chirurgie, transfusion, dialyse...)</a:t>
            </a:r>
            <a:r>
              <a:rPr lang="fr-FR" sz="1200" baseline="3000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29704" name="Rectangle 2"/>
          <p:cNvSpPr>
            <a:spLocks noChangeArrowheads="1"/>
          </p:cNvSpPr>
          <p:nvPr/>
        </p:nvSpPr>
        <p:spPr bwMode="auto">
          <a:xfrm>
            <a:off x="1888853" y="2545104"/>
            <a:ext cx="1582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200" b="1" dirty="0">
                <a:solidFill>
                  <a:srgbClr val="376092"/>
                </a:solidFill>
                <a:latin typeface="Calibri"/>
                <a:cs typeface="Calibri"/>
              </a:rPr>
              <a:t>Les usagers de drogues</a:t>
            </a:r>
            <a:r>
              <a:rPr lang="fr-FR" sz="1200" b="1" baseline="30000" dirty="0">
                <a:solidFill>
                  <a:srgbClr val="376092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29705" name="Rectangle 4"/>
          <p:cNvSpPr>
            <a:spLocks noChangeArrowheads="1"/>
          </p:cNvSpPr>
          <p:nvPr/>
        </p:nvSpPr>
        <p:spPr bwMode="auto">
          <a:xfrm>
            <a:off x="3586687" y="2545104"/>
            <a:ext cx="2328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200" b="1" dirty="0">
                <a:solidFill>
                  <a:srgbClr val="376092"/>
                </a:solidFill>
                <a:latin typeface="Calibri"/>
                <a:cs typeface="Calibri"/>
              </a:rPr>
              <a:t>Les migrants,</a:t>
            </a:r>
          </a:p>
          <a:p>
            <a:pPr algn="ctr"/>
            <a:r>
              <a:rPr lang="fr-FR" sz="1200" dirty="0">
                <a:solidFill>
                  <a:srgbClr val="000000"/>
                </a:solidFill>
                <a:latin typeface="Calibri"/>
                <a:cs typeface="Calibri"/>
              </a:rPr>
              <a:t>notamment </a:t>
            </a:r>
            <a:r>
              <a:rPr lang="fr-FR" sz="1200" b="1" dirty="0">
                <a:solidFill>
                  <a:srgbClr val="376092"/>
                </a:solidFill>
                <a:latin typeface="Calibri"/>
                <a:cs typeface="Calibri"/>
              </a:rPr>
              <a:t>originaires </a:t>
            </a:r>
            <a:br>
              <a:rPr lang="fr-FR" sz="1200" b="1" dirty="0">
                <a:solidFill>
                  <a:srgbClr val="376092"/>
                </a:solidFill>
                <a:latin typeface="Calibri"/>
                <a:cs typeface="Calibri"/>
              </a:rPr>
            </a:br>
            <a:r>
              <a:rPr lang="fr-FR" sz="1200" b="1" dirty="0">
                <a:solidFill>
                  <a:srgbClr val="376092"/>
                </a:solidFill>
                <a:latin typeface="Calibri"/>
                <a:cs typeface="Calibri"/>
              </a:rPr>
              <a:t>d’un pays de forte endémie</a:t>
            </a:r>
            <a:r>
              <a:rPr lang="fr-FR" sz="1200" b="1" baseline="30000" dirty="0">
                <a:solidFill>
                  <a:srgbClr val="376092"/>
                </a:solidFill>
                <a:latin typeface="Calibri"/>
                <a:cs typeface="Calibri"/>
              </a:rPr>
              <a:t>1</a:t>
            </a:r>
            <a:endParaRPr lang="fr-FR" sz="1200" baseline="30000" dirty="0">
              <a:solidFill>
                <a:srgbClr val="376092"/>
              </a:solidFill>
              <a:latin typeface="Calibri"/>
              <a:cs typeface="Calibri"/>
            </a:endParaRPr>
          </a:p>
        </p:txBody>
      </p:sp>
      <p:sp>
        <p:nvSpPr>
          <p:cNvPr id="29706" name="Rectangle 5"/>
          <p:cNvSpPr>
            <a:spLocks noChangeArrowheads="1"/>
          </p:cNvSpPr>
          <p:nvPr/>
        </p:nvSpPr>
        <p:spPr bwMode="auto">
          <a:xfrm>
            <a:off x="5956822" y="2545104"/>
            <a:ext cx="22018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200" b="1" dirty="0">
                <a:solidFill>
                  <a:srgbClr val="376092"/>
                </a:solidFill>
                <a:latin typeface="Calibri"/>
                <a:cs typeface="Calibri"/>
              </a:rPr>
              <a:t>Les personnes ayant fait un séjour en milieu carcéral</a:t>
            </a:r>
            <a:r>
              <a:rPr lang="fr-FR" sz="1200" b="1" baseline="30000" dirty="0">
                <a:solidFill>
                  <a:srgbClr val="376092"/>
                </a:solidFill>
                <a:latin typeface="Calibri"/>
                <a:cs typeface="Calibri"/>
              </a:rPr>
              <a:t>2-4</a:t>
            </a:r>
          </a:p>
        </p:txBody>
      </p:sp>
      <p:pic>
        <p:nvPicPr>
          <p:cNvPr id="29707" name="Image 6" descr="picto_migrant.ai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0"/>
          <a:stretch/>
        </p:blipFill>
        <p:spPr bwMode="auto">
          <a:xfrm>
            <a:off x="4279452" y="1558919"/>
            <a:ext cx="791617" cy="77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Image 7" descr="picto_prison.ai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580" y="1639303"/>
            <a:ext cx="702975" cy="62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Image 9" descr="picto_transfusion.ai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8"/>
          <a:stretch/>
        </p:blipFill>
        <p:spPr bwMode="auto">
          <a:xfrm>
            <a:off x="9082194" y="1515660"/>
            <a:ext cx="540777" cy="86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030257" y="3532452"/>
          <a:ext cx="8153173" cy="180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7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6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25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6168">
                <a:tc gridSpan="5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Estimation du nombre de personnes ARN VHC + en France</a:t>
                      </a:r>
                      <a:r>
                        <a:rPr lang="fr-FR" sz="1500" baseline="30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3 </a:t>
                      </a:r>
                      <a:r>
                        <a:rPr lang="fr-FR" sz="150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en 2011</a:t>
                      </a:r>
                      <a:endParaRPr lang="fr-FR" sz="1500" b="1" i="1" baseline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B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>
                        <a:solidFill>
                          <a:srgbClr val="9F43BB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200" dirty="0">
                        <a:solidFill>
                          <a:srgbClr val="9F43BB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>
                        <a:solidFill>
                          <a:srgbClr val="9F43BB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Usagers de drogues 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(24,3 %)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Migrants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(26,54 %)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Transfusés avant 1990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(31 %)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Personnes sans les principaux facteurs de risques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(17,23 %)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(100 %)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UDI : 43 860 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+ autres UD : 2 985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51 166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59 859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33 210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192 737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DA1C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9" name="Grouper 8"/>
          <p:cNvGrpSpPr/>
          <p:nvPr/>
        </p:nvGrpSpPr>
        <p:grpSpPr>
          <a:xfrm>
            <a:off x="2216149" y="1448526"/>
            <a:ext cx="742849" cy="796456"/>
            <a:chOff x="692146" y="1764582"/>
            <a:chExt cx="742849" cy="796456"/>
          </a:xfrm>
        </p:grpSpPr>
        <p:pic>
          <p:nvPicPr>
            <p:cNvPr id="29697" name="Image 8" descr="picto_toxico.ai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079" b="32275"/>
            <a:stretch>
              <a:fillRect/>
            </a:stretch>
          </p:blipFill>
          <p:spPr bwMode="auto">
            <a:xfrm>
              <a:off x="692146" y="1764582"/>
              <a:ext cx="742849" cy="737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70298" y="2394089"/>
              <a:ext cx="538779" cy="166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libri"/>
                <a:cs typeface="Calibri"/>
              </a:endParaRPr>
            </a:p>
          </p:txBody>
        </p:sp>
      </p:grpSp>
      <p:sp>
        <p:nvSpPr>
          <p:cNvPr id="16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272713" y="6607176"/>
            <a:ext cx="247650" cy="18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A913128-D489-B843-BFDA-2F6B026C88B1}" type="slidenum">
              <a:rPr lang="en-US" sz="900">
                <a:solidFill>
                  <a:srgbClr val="FFFFFF"/>
                </a:solidFill>
                <a:latin typeface="Calibri" charset="0"/>
                <a:cs typeface="Calibri" charset="0"/>
              </a:rPr>
              <a:pPr eaLnBrk="1" hangingPunct="1"/>
              <a:t>5</a:t>
            </a:fld>
            <a:endParaRPr lang="en-US" sz="900">
              <a:solidFill>
                <a:srgbClr val="FFFFFF"/>
              </a:solidFill>
              <a:latin typeface="Calibri" charset="0"/>
              <a:cs typeface="Calibri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056C93-48D4-495F-BAF0-96F5694F429A}"/>
              </a:ext>
            </a:extLst>
          </p:cNvPr>
          <p:cNvSpPr/>
          <p:nvPr/>
        </p:nvSpPr>
        <p:spPr>
          <a:xfrm>
            <a:off x="9065416" y="4932727"/>
            <a:ext cx="682591" cy="2936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E095EA-5C35-41F6-B79C-F4C5ECA6882C}"/>
              </a:ext>
            </a:extLst>
          </p:cNvPr>
          <p:cNvSpPr/>
          <p:nvPr/>
        </p:nvSpPr>
        <p:spPr>
          <a:xfrm>
            <a:off x="7288346" y="4917347"/>
            <a:ext cx="682591" cy="2936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8271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9397" y="481918"/>
            <a:ext cx="10074421" cy="825126"/>
          </a:xfrm>
        </p:spPr>
        <p:txBody>
          <a:bodyPr>
            <a:normAutofit/>
          </a:bodyPr>
          <a:lstStyle/>
          <a:p>
            <a:r>
              <a:rPr lang="fr-FR" sz="4000" dirty="0"/>
              <a:t>Ce qui fonctionne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1184" y="1254869"/>
            <a:ext cx="10925338" cy="510702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fr-FR" u="sng" dirty="0">
                <a:ea typeface="+mn-ea"/>
                <a:cs typeface="+mn-cs"/>
              </a:rPr>
              <a:t>Equipe multidisciplinaire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fr-FR" u="sng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fr-FR" u="sng" dirty="0">
                <a:ea typeface="+mn-ea"/>
                <a:cs typeface="+mn-cs"/>
              </a:rPr>
              <a:t>Réductions des risques et des dommages</a:t>
            </a:r>
            <a:r>
              <a:rPr lang="fr-FR" dirty="0">
                <a:ea typeface="+mn-ea"/>
                <a:cs typeface="+mn-cs"/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fr-FR" sz="3000" dirty="0">
                <a:ea typeface="+mn-ea"/>
              </a:rPr>
              <a:t>Techniques d’injections </a:t>
            </a:r>
          </a:p>
          <a:p>
            <a:pPr lvl="1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fr-FR" sz="3000" dirty="0"/>
              <a:t>Salles de shoot </a:t>
            </a:r>
          </a:p>
          <a:p>
            <a:pPr lvl="1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fr-FR" sz="3000" dirty="0"/>
              <a:t>Programme d’échanges matériel stérile </a:t>
            </a:r>
            <a:endParaRPr lang="fr-FR" sz="3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fr-FR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fr-FR" u="sng" dirty="0">
                <a:ea typeface="+mn-ea"/>
                <a:cs typeface="+mn-cs"/>
              </a:rPr>
              <a:t>Traitement substitution orale </a:t>
            </a:r>
            <a:endParaRPr lang="fr-FR" dirty="0"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D74B5BD-D2B5-4E6B-9A9E-1CFFEB7DD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308" y="5974266"/>
            <a:ext cx="2171700" cy="78105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335510F-F581-4D03-942C-BD5C3D3E0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02" y="5509632"/>
            <a:ext cx="1676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29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 2">
            <a:extLst>
              <a:ext uri="{FF2B5EF4-FFF2-40B4-BE49-F238E27FC236}">
                <a16:creationId xmlns:a16="http://schemas.microsoft.com/office/drawing/2014/main" id="{43689C5A-A31E-4C0C-BAF8-9C443786D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"/>
          <a:stretch/>
        </p:blipFill>
        <p:spPr bwMode="auto">
          <a:xfrm>
            <a:off x="81699" y="2042809"/>
            <a:ext cx="7661518" cy="4508820"/>
          </a:xfrm>
          <a:prstGeom prst="rect">
            <a:avLst/>
          </a:prstGeom>
          <a:solidFill>
            <a:srgbClr val="FFFFF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ZoneTexte 5">
            <a:extLst>
              <a:ext uri="{FF2B5EF4-FFF2-40B4-BE49-F238E27FC236}">
                <a16:creationId xmlns:a16="http://schemas.microsoft.com/office/drawing/2014/main" id="{CCD30AFA-EA26-4576-A5BF-80DFF1452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914" y="6449101"/>
            <a:ext cx="2930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hangingPunct="0">
              <a:spcBef>
                <a:spcPct val="0"/>
              </a:spcBef>
              <a:buNone/>
              <a:defRPr/>
            </a:pPr>
            <a:r>
              <a:rPr lang="fr-FR" alt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: Global </a:t>
            </a:r>
            <a:r>
              <a:rPr lang="fr-FR" alt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Burden</a:t>
            </a:r>
            <a:r>
              <a:rPr lang="fr-FR" alt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alt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fr-FR" alt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FFD1B4-853D-4060-8A40-D9F6E64C4904}"/>
              </a:ext>
            </a:extLst>
          </p:cNvPr>
          <p:cNvSpPr/>
          <p:nvPr/>
        </p:nvSpPr>
        <p:spPr>
          <a:xfrm>
            <a:off x="7638038" y="2650554"/>
            <a:ext cx="3895725" cy="101175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 eaLnBrk="0" hangingPunct="0">
              <a:lnSpc>
                <a:spcPct val="150000"/>
              </a:lnSpc>
              <a:defRPr/>
            </a:pPr>
            <a:r>
              <a:rPr lang="fr-FR" altLang="x-none" sz="2100" b="1" dirty="0">
                <a:solidFill>
                  <a:srgbClr val="3333FF"/>
                </a:solidFill>
                <a:latin typeface="Calibri"/>
                <a:ea typeface="Arial" charset="0"/>
              </a:rPr>
              <a:t>Méthodes diagnostiques simples</a:t>
            </a:r>
          </a:p>
          <a:p>
            <a:pPr defTabSz="685800" eaLnBrk="0" hangingPunct="0">
              <a:lnSpc>
                <a:spcPct val="150000"/>
              </a:lnSpc>
              <a:defRPr/>
            </a:pPr>
            <a:r>
              <a:rPr lang="fr-FR" altLang="x-none" sz="2100" b="1" dirty="0">
                <a:solidFill>
                  <a:srgbClr val="3333FF"/>
                </a:solidFill>
                <a:latin typeface="Calibri"/>
                <a:ea typeface="Arial" charset="0"/>
              </a:rPr>
              <a:t>Traitements efficaces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D2032-DCDD-4435-B3A9-A52A6150D177}"/>
              </a:ext>
            </a:extLst>
          </p:cNvPr>
          <p:cNvSpPr/>
          <p:nvPr/>
        </p:nvSpPr>
        <p:spPr>
          <a:xfrm>
            <a:off x="8256240" y="2276872"/>
            <a:ext cx="1657506" cy="52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eaLnBrk="0" hangingPunct="0">
              <a:lnSpc>
                <a:spcPct val="150000"/>
              </a:lnSpc>
              <a:defRPr/>
            </a:pPr>
            <a:r>
              <a:rPr lang="fr-FR" altLang="x-none" sz="2100" u="sng" dirty="0">
                <a:solidFill>
                  <a:srgbClr val="3333FF"/>
                </a:solidFill>
                <a:latin typeface="Calibri"/>
                <a:ea typeface="Arial" charset="0"/>
              </a:rPr>
              <a:t>Envisageable</a:t>
            </a:r>
            <a:r>
              <a:rPr lang="fr-FR" altLang="x-none" sz="2100" dirty="0">
                <a:solidFill>
                  <a:srgbClr val="3333FF"/>
                </a:solidFill>
                <a:latin typeface="Calibri"/>
                <a:ea typeface="Arial" charset="0"/>
              </a:rPr>
              <a:t> </a:t>
            </a:r>
          </a:p>
        </p:txBody>
      </p:sp>
      <p:sp>
        <p:nvSpPr>
          <p:cNvPr id="11271" name="Titre 1">
            <a:extLst>
              <a:ext uri="{FF2B5EF4-FFF2-40B4-BE49-F238E27FC236}">
                <a16:creationId xmlns:a16="http://schemas.microsoft.com/office/drawing/2014/main" id="{72C5E5BD-9D58-4DD2-B5DD-1677508BA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1174"/>
            <a:ext cx="11604395" cy="13996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altLang="fr-FR" dirty="0"/>
              <a:t>	Objectif  OMS: élimination de l’infection par le                  </a:t>
            </a:r>
            <a:br>
              <a:rPr lang="fr-FR" altLang="fr-FR" dirty="0"/>
            </a:br>
            <a:r>
              <a:rPr lang="fr-FR" altLang="fr-FR" dirty="0"/>
              <a:t>                                   VHC avant 2030 (2025)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F7A587-7C0A-4D33-A329-C31C55D3541E}"/>
              </a:ext>
            </a:extLst>
          </p:cNvPr>
          <p:cNvSpPr txBox="1"/>
          <p:nvPr/>
        </p:nvSpPr>
        <p:spPr>
          <a:xfrm>
            <a:off x="6517532" y="3753453"/>
            <a:ext cx="5674468" cy="3174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+mj-lt"/>
              </a:rPr>
              <a:t>                            3 axes:</a:t>
            </a:r>
          </a:p>
          <a:p>
            <a:pPr>
              <a:lnSpc>
                <a:spcPct val="150000"/>
              </a:lnSpc>
            </a:pPr>
            <a:r>
              <a:rPr lang="fr-FR" sz="2400" dirty="0">
                <a:solidFill>
                  <a:srgbClr val="FF0000"/>
                </a:solidFill>
                <a:latin typeface="+mj-lt"/>
              </a:rPr>
              <a:t>                           - Renforcer le dépistage                           </a:t>
            </a:r>
          </a:p>
          <a:p>
            <a:pPr>
              <a:lnSpc>
                <a:spcPct val="150000"/>
              </a:lnSpc>
            </a:pPr>
            <a:r>
              <a:rPr lang="fr-FR" sz="2400" dirty="0">
                <a:solidFill>
                  <a:srgbClr val="FF0000"/>
                </a:solidFill>
                <a:latin typeface="+mj-lt"/>
              </a:rPr>
              <a:t>                           - Traitement universel</a:t>
            </a:r>
          </a:p>
          <a:p>
            <a:pPr>
              <a:lnSpc>
                <a:spcPct val="150000"/>
              </a:lnSpc>
            </a:pPr>
            <a:r>
              <a:rPr lang="fr-FR" sz="2400" dirty="0">
                <a:solidFill>
                  <a:srgbClr val="FF0000"/>
                </a:solidFill>
                <a:latin typeface="+mj-lt"/>
              </a:rPr>
              <a:t>                           -Renforcer la prévention</a:t>
            </a:r>
          </a:p>
          <a:p>
            <a:pPr>
              <a:lnSpc>
                <a:spcPct val="150000"/>
              </a:lnSpc>
            </a:pPr>
            <a:r>
              <a:rPr lang="fr-FR" sz="2400" dirty="0">
                <a:solidFill>
                  <a:srgbClr val="FF0000"/>
                </a:solidFill>
                <a:latin typeface="+mj-lt"/>
              </a:rPr>
              <a:t>                 actions innovantes « d’aller-vers »  </a:t>
            </a:r>
          </a:p>
          <a:p>
            <a:pPr>
              <a:lnSpc>
                <a:spcPct val="150000"/>
              </a:lnSpc>
            </a:pPr>
            <a:endParaRPr lang="fr-F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23346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re 1"/>
          <p:cNvSpPr>
            <a:spLocks noGrp="1"/>
          </p:cNvSpPr>
          <p:nvPr>
            <p:ph type="title"/>
          </p:nvPr>
        </p:nvSpPr>
        <p:spPr>
          <a:xfrm>
            <a:off x="914400" y="165100"/>
            <a:ext cx="103632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fr-FR" sz="6000" b="1" dirty="0"/>
              <a:t>Conclusion</a:t>
            </a:r>
            <a:r>
              <a:rPr lang="fr-FR" dirty="0"/>
              <a:t> :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0" y="1509184"/>
            <a:ext cx="12192000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52" name="ZoneTexte 5"/>
          <p:cNvSpPr txBox="1">
            <a:spLocks noChangeArrowheads="1"/>
          </p:cNvSpPr>
          <p:nvPr/>
        </p:nvSpPr>
        <p:spPr bwMode="auto">
          <a:xfrm>
            <a:off x="1295400" y="3812118"/>
            <a:ext cx="245533" cy="49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 bwMode="auto">
          <a:xfrm>
            <a:off x="0" y="1677001"/>
            <a:ext cx="12192000" cy="416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21917" tIns="60958" rIns="121917" bIns="6095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fr-FR" sz="2800" dirty="0">
                <a:latin typeface="Arial" charset="0"/>
                <a:cs typeface="Arial" charset="0"/>
              </a:rPr>
              <a:t>Outils de dépistage très performants pour le VHB, VHC ou VIH 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fr-FR" sz="2800" dirty="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fr-FR" sz="2800" dirty="0">
                <a:latin typeface="Arial" charset="0"/>
                <a:cs typeface="Arial" charset="0"/>
              </a:rPr>
              <a:t>Dépister l’ensemble de la population, au moins 1 fois dans la vie (VHB,VHC,VIH)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fr-FR" sz="2800" dirty="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fr-FR" sz="2800" dirty="0">
                <a:latin typeface="Arial" charset="0"/>
                <a:cs typeface="Arial" charset="0"/>
              </a:rPr>
              <a:t>Il n’y a pas de vaccin contre l’hépatite C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fr-FR" sz="2800" dirty="0">
                <a:latin typeface="Arial" charset="0"/>
                <a:cs typeface="Arial" charset="0"/>
              </a:rPr>
              <a:t>Le traitement de l’hépatite C est accessible à tous et permet la guérison !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fr-FR" sz="2800" dirty="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fr-FR" sz="2800" dirty="0">
                <a:latin typeface="Arial" charset="0"/>
                <a:cs typeface="Arial" charset="0"/>
              </a:rPr>
              <a:t>Le traitement de l’hépatite B ne guérit pas.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fr-FR" sz="2800" dirty="0">
                <a:latin typeface="Arial" charset="0"/>
                <a:cs typeface="Arial" charset="0"/>
              </a:rPr>
              <a:t>Pour lutter contre l’hépatite B il faut vacciner!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fr-FR" sz="2800" dirty="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fr-FR" sz="2800" dirty="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fr-FR" sz="2800" dirty="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fr-FR" sz="2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4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3"/>
          <p:cNvGrpSpPr/>
          <p:nvPr/>
        </p:nvGrpSpPr>
        <p:grpSpPr>
          <a:xfrm>
            <a:off x="3498404" y="1592269"/>
            <a:ext cx="4697469" cy="2327564"/>
            <a:chOff x="0" y="0"/>
            <a:chExt cx="3973576" cy="1837636"/>
          </a:xfrm>
        </p:grpSpPr>
        <p:sp>
          <p:nvSpPr>
            <p:cNvPr id="6" name="Shape 6"/>
            <p:cNvSpPr/>
            <p:nvPr/>
          </p:nvSpPr>
          <p:spPr>
            <a:xfrm>
              <a:off x="0" y="39605"/>
              <a:ext cx="1580972" cy="1794789"/>
            </a:xfrm>
            <a:custGeom>
              <a:avLst/>
              <a:gdLst/>
              <a:ahLst/>
              <a:cxnLst/>
              <a:rect l="0" t="0" r="0" b="0"/>
              <a:pathLst>
                <a:path w="1580972" h="1794789">
                  <a:moveTo>
                    <a:pt x="842061" y="0"/>
                  </a:moveTo>
                  <a:cubicBezTo>
                    <a:pt x="1074992" y="0"/>
                    <a:pt x="1284846" y="94005"/>
                    <a:pt x="1436827" y="246139"/>
                  </a:cubicBezTo>
                  <a:cubicBezTo>
                    <a:pt x="1403058" y="271678"/>
                    <a:pt x="1423137" y="325425"/>
                    <a:pt x="1415390" y="327355"/>
                  </a:cubicBezTo>
                  <a:cubicBezTo>
                    <a:pt x="1370241" y="338646"/>
                    <a:pt x="1332167" y="352514"/>
                    <a:pt x="1272921" y="369024"/>
                  </a:cubicBezTo>
                  <a:cubicBezTo>
                    <a:pt x="1159269" y="266357"/>
                    <a:pt x="1008367" y="204026"/>
                    <a:pt x="842061" y="204026"/>
                  </a:cubicBezTo>
                  <a:cubicBezTo>
                    <a:pt x="489661" y="204026"/>
                    <a:pt x="200317" y="489661"/>
                    <a:pt x="200317" y="845782"/>
                  </a:cubicBezTo>
                  <a:lnTo>
                    <a:pt x="200317" y="952729"/>
                  </a:lnTo>
                  <a:cubicBezTo>
                    <a:pt x="200317" y="1305128"/>
                    <a:pt x="489661" y="1594485"/>
                    <a:pt x="842061" y="1594485"/>
                  </a:cubicBezTo>
                  <a:cubicBezTo>
                    <a:pt x="1084644" y="1594485"/>
                    <a:pt x="1294422" y="1460144"/>
                    <a:pt x="1403591" y="1263142"/>
                  </a:cubicBezTo>
                  <a:cubicBezTo>
                    <a:pt x="1450226" y="1252550"/>
                    <a:pt x="1518196" y="1238885"/>
                    <a:pt x="1545069" y="1225448"/>
                  </a:cubicBezTo>
                  <a:cubicBezTo>
                    <a:pt x="1560551" y="1217714"/>
                    <a:pt x="1540650" y="1337475"/>
                    <a:pt x="1580972" y="1356995"/>
                  </a:cubicBezTo>
                  <a:cubicBezTo>
                    <a:pt x="1438339" y="1617523"/>
                    <a:pt x="1161948" y="1794789"/>
                    <a:pt x="842061" y="1794789"/>
                  </a:cubicBezTo>
                  <a:cubicBezTo>
                    <a:pt x="378384" y="1794789"/>
                    <a:pt x="0" y="1416444"/>
                    <a:pt x="0" y="952729"/>
                  </a:cubicBezTo>
                  <a:lnTo>
                    <a:pt x="0" y="845782"/>
                  </a:lnTo>
                  <a:cubicBezTo>
                    <a:pt x="0" y="378384"/>
                    <a:pt x="378384" y="0"/>
                    <a:pt x="84206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7A94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fr-FR"/>
            </a:p>
          </p:txBody>
        </p:sp>
        <p:sp>
          <p:nvSpPr>
            <p:cNvPr id="7" name="Shape 7"/>
            <p:cNvSpPr/>
            <p:nvPr/>
          </p:nvSpPr>
          <p:spPr>
            <a:xfrm>
              <a:off x="806285" y="1263888"/>
              <a:ext cx="3167291" cy="573748"/>
            </a:xfrm>
            <a:custGeom>
              <a:avLst/>
              <a:gdLst/>
              <a:ahLst/>
              <a:cxnLst/>
              <a:rect l="0" t="0" r="0" b="0"/>
              <a:pathLst>
                <a:path w="3167291" h="573748">
                  <a:moveTo>
                    <a:pt x="2880424" y="0"/>
                  </a:moveTo>
                  <a:cubicBezTo>
                    <a:pt x="3038856" y="0"/>
                    <a:pt x="3167291" y="128435"/>
                    <a:pt x="3167291" y="286868"/>
                  </a:cubicBezTo>
                  <a:cubicBezTo>
                    <a:pt x="3167291" y="445300"/>
                    <a:pt x="3038856" y="573748"/>
                    <a:pt x="2880424" y="573748"/>
                  </a:cubicBezTo>
                  <a:lnTo>
                    <a:pt x="2880424" y="570979"/>
                  </a:lnTo>
                  <a:lnTo>
                    <a:pt x="0" y="570979"/>
                  </a:lnTo>
                  <a:lnTo>
                    <a:pt x="620852" y="333553"/>
                  </a:lnTo>
                  <a:lnTo>
                    <a:pt x="738276" y="406"/>
                  </a:lnTo>
                  <a:lnTo>
                    <a:pt x="288042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7A94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fr-FR"/>
            </a:p>
          </p:txBody>
        </p:sp>
        <p:sp>
          <p:nvSpPr>
            <p:cNvPr id="8" name="Shape 8"/>
            <p:cNvSpPr/>
            <p:nvPr/>
          </p:nvSpPr>
          <p:spPr>
            <a:xfrm>
              <a:off x="435469" y="413866"/>
              <a:ext cx="1506830" cy="987108"/>
            </a:xfrm>
            <a:custGeom>
              <a:avLst/>
              <a:gdLst/>
              <a:ahLst/>
              <a:cxnLst/>
              <a:rect l="0" t="0" r="0" b="0"/>
              <a:pathLst>
                <a:path w="1506830" h="987108">
                  <a:moveTo>
                    <a:pt x="463067" y="6553"/>
                  </a:moveTo>
                  <a:cubicBezTo>
                    <a:pt x="629171" y="13030"/>
                    <a:pt x="708000" y="58090"/>
                    <a:pt x="789940" y="80493"/>
                  </a:cubicBezTo>
                  <a:cubicBezTo>
                    <a:pt x="871868" y="102895"/>
                    <a:pt x="917270" y="95872"/>
                    <a:pt x="982370" y="90005"/>
                  </a:cubicBezTo>
                  <a:cubicBezTo>
                    <a:pt x="1047458" y="84125"/>
                    <a:pt x="1273924" y="78245"/>
                    <a:pt x="1365428" y="115849"/>
                  </a:cubicBezTo>
                  <a:cubicBezTo>
                    <a:pt x="1456931" y="153454"/>
                    <a:pt x="1506830" y="227101"/>
                    <a:pt x="1455230" y="279425"/>
                  </a:cubicBezTo>
                  <a:cubicBezTo>
                    <a:pt x="1403629" y="331749"/>
                    <a:pt x="1314069" y="368211"/>
                    <a:pt x="1273099" y="415442"/>
                  </a:cubicBezTo>
                  <a:cubicBezTo>
                    <a:pt x="1232116" y="462686"/>
                    <a:pt x="1160717" y="590283"/>
                    <a:pt x="1038174" y="621843"/>
                  </a:cubicBezTo>
                  <a:cubicBezTo>
                    <a:pt x="915645" y="653402"/>
                    <a:pt x="924128" y="633197"/>
                    <a:pt x="880732" y="653098"/>
                  </a:cubicBezTo>
                  <a:cubicBezTo>
                    <a:pt x="838149" y="672617"/>
                    <a:pt x="833615" y="700227"/>
                    <a:pt x="728142" y="716407"/>
                  </a:cubicBezTo>
                  <a:cubicBezTo>
                    <a:pt x="729894" y="712356"/>
                    <a:pt x="732498" y="705879"/>
                    <a:pt x="732511" y="707073"/>
                  </a:cubicBezTo>
                  <a:cubicBezTo>
                    <a:pt x="739267" y="691337"/>
                    <a:pt x="753516" y="682320"/>
                    <a:pt x="767537" y="675005"/>
                  </a:cubicBezTo>
                  <a:cubicBezTo>
                    <a:pt x="782701" y="667068"/>
                    <a:pt x="800735" y="666788"/>
                    <a:pt x="816762" y="661416"/>
                  </a:cubicBezTo>
                  <a:cubicBezTo>
                    <a:pt x="828358" y="657530"/>
                    <a:pt x="848893" y="649034"/>
                    <a:pt x="847535" y="633806"/>
                  </a:cubicBezTo>
                  <a:cubicBezTo>
                    <a:pt x="846277" y="619595"/>
                    <a:pt x="835978" y="612407"/>
                    <a:pt x="818452" y="618058"/>
                  </a:cubicBezTo>
                  <a:cubicBezTo>
                    <a:pt x="811073" y="620446"/>
                    <a:pt x="802526" y="626339"/>
                    <a:pt x="796404" y="630885"/>
                  </a:cubicBezTo>
                  <a:cubicBezTo>
                    <a:pt x="786333" y="638366"/>
                    <a:pt x="776834" y="644716"/>
                    <a:pt x="765835" y="650697"/>
                  </a:cubicBezTo>
                  <a:cubicBezTo>
                    <a:pt x="745922" y="661518"/>
                    <a:pt x="719074" y="677532"/>
                    <a:pt x="695414" y="671716"/>
                  </a:cubicBezTo>
                  <a:cubicBezTo>
                    <a:pt x="677151" y="667220"/>
                    <a:pt x="674307" y="644995"/>
                    <a:pt x="681685" y="629806"/>
                  </a:cubicBezTo>
                  <a:cubicBezTo>
                    <a:pt x="688759" y="615252"/>
                    <a:pt x="705053" y="596824"/>
                    <a:pt x="717982" y="588251"/>
                  </a:cubicBezTo>
                  <a:cubicBezTo>
                    <a:pt x="734365" y="577380"/>
                    <a:pt x="743623" y="569849"/>
                    <a:pt x="758342" y="556616"/>
                  </a:cubicBezTo>
                  <a:cubicBezTo>
                    <a:pt x="767842" y="548056"/>
                    <a:pt x="783984" y="528460"/>
                    <a:pt x="765226" y="517487"/>
                  </a:cubicBezTo>
                  <a:cubicBezTo>
                    <a:pt x="748246" y="507543"/>
                    <a:pt x="737337" y="532778"/>
                    <a:pt x="727304" y="546316"/>
                  </a:cubicBezTo>
                  <a:cubicBezTo>
                    <a:pt x="711581" y="567576"/>
                    <a:pt x="698030" y="587019"/>
                    <a:pt x="675272" y="600304"/>
                  </a:cubicBezTo>
                  <a:cubicBezTo>
                    <a:pt x="662457" y="607784"/>
                    <a:pt x="634911" y="616623"/>
                    <a:pt x="629094" y="596519"/>
                  </a:cubicBezTo>
                  <a:cubicBezTo>
                    <a:pt x="626161" y="586372"/>
                    <a:pt x="627926" y="579438"/>
                    <a:pt x="633540" y="571449"/>
                  </a:cubicBezTo>
                  <a:cubicBezTo>
                    <a:pt x="648119" y="550723"/>
                    <a:pt x="671170" y="534175"/>
                    <a:pt x="677240" y="508140"/>
                  </a:cubicBezTo>
                  <a:cubicBezTo>
                    <a:pt x="680974" y="492100"/>
                    <a:pt x="675322" y="480797"/>
                    <a:pt x="658355" y="479882"/>
                  </a:cubicBezTo>
                  <a:cubicBezTo>
                    <a:pt x="636321" y="478688"/>
                    <a:pt x="630974" y="504165"/>
                    <a:pt x="629374" y="521411"/>
                  </a:cubicBezTo>
                  <a:cubicBezTo>
                    <a:pt x="628739" y="528206"/>
                    <a:pt x="626034" y="569316"/>
                    <a:pt x="614439" y="565277"/>
                  </a:cubicBezTo>
                  <a:cubicBezTo>
                    <a:pt x="606171" y="562394"/>
                    <a:pt x="613207" y="546976"/>
                    <a:pt x="614731" y="542900"/>
                  </a:cubicBezTo>
                  <a:cubicBezTo>
                    <a:pt x="618084" y="533984"/>
                    <a:pt x="619214" y="524447"/>
                    <a:pt x="617880" y="514998"/>
                  </a:cubicBezTo>
                  <a:cubicBezTo>
                    <a:pt x="601167" y="503923"/>
                    <a:pt x="602958" y="537553"/>
                    <a:pt x="597078" y="546900"/>
                  </a:cubicBezTo>
                  <a:cubicBezTo>
                    <a:pt x="591261" y="556146"/>
                    <a:pt x="581825" y="545960"/>
                    <a:pt x="574408" y="551701"/>
                  </a:cubicBezTo>
                  <a:cubicBezTo>
                    <a:pt x="566788" y="557606"/>
                    <a:pt x="578561" y="572440"/>
                    <a:pt x="571767" y="581038"/>
                  </a:cubicBezTo>
                  <a:cubicBezTo>
                    <a:pt x="558381" y="597954"/>
                    <a:pt x="532168" y="591198"/>
                    <a:pt x="524193" y="576339"/>
                  </a:cubicBezTo>
                  <a:cubicBezTo>
                    <a:pt x="515836" y="560769"/>
                    <a:pt x="513410" y="532740"/>
                    <a:pt x="512382" y="515544"/>
                  </a:cubicBezTo>
                  <a:cubicBezTo>
                    <a:pt x="511264" y="496849"/>
                    <a:pt x="511823" y="457581"/>
                    <a:pt x="505562" y="439776"/>
                  </a:cubicBezTo>
                  <a:cubicBezTo>
                    <a:pt x="502450" y="430886"/>
                    <a:pt x="488823" y="427419"/>
                    <a:pt x="487667" y="444119"/>
                  </a:cubicBezTo>
                  <a:cubicBezTo>
                    <a:pt x="486550" y="459994"/>
                    <a:pt x="492163" y="485788"/>
                    <a:pt x="493598" y="501637"/>
                  </a:cubicBezTo>
                  <a:cubicBezTo>
                    <a:pt x="495630" y="524256"/>
                    <a:pt x="501383" y="547637"/>
                    <a:pt x="501129" y="570344"/>
                  </a:cubicBezTo>
                  <a:cubicBezTo>
                    <a:pt x="501028" y="578371"/>
                    <a:pt x="499821" y="591058"/>
                    <a:pt x="490880" y="594893"/>
                  </a:cubicBezTo>
                  <a:cubicBezTo>
                    <a:pt x="483438" y="598107"/>
                    <a:pt x="475183" y="593179"/>
                    <a:pt x="472504" y="586550"/>
                  </a:cubicBezTo>
                  <a:cubicBezTo>
                    <a:pt x="466674" y="572110"/>
                    <a:pt x="466280" y="548843"/>
                    <a:pt x="446367" y="551955"/>
                  </a:cubicBezTo>
                  <a:cubicBezTo>
                    <a:pt x="436740" y="553466"/>
                    <a:pt x="436410" y="557759"/>
                    <a:pt x="432892" y="566064"/>
                  </a:cubicBezTo>
                  <a:cubicBezTo>
                    <a:pt x="429247" y="574675"/>
                    <a:pt x="428282" y="582359"/>
                    <a:pt x="418744" y="579552"/>
                  </a:cubicBezTo>
                  <a:cubicBezTo>
                    <a:pt x="397269" y="573215"/>
                    <a:pt x="378130" y="544894"/>
                    <a:pt x="367538" y="526847"/>
                  </a:cubicBezTo>
                  <a:cubicBezTo>
                    <a:pt x="362268" y="517868"/>
                    <a:pt x="358699" y="501028"/>
                    <a:pt x="352958" y="492366"/>
                  </a:cubicBezTo>
                  <a:cubicBezTo>
                    <a:pt x="345592" y="481228"/>
                    <a:pt x="331267" y="472275"/>
                    <a:pt x="321323" y="482778"/>
                  </a:cubicBezTo>
                  <a:cubicBezTo>
                    <a:pt x="306629" y="498297"/>
                    <a:pt x="330835" y="521475"/>
                    <a:pt x="336880" y="528079"/>
                  </a:cubicBezTo>
                  <a:cubicBezTo>
                    <a:pt x="344780" y="536727"/>
                    <a:pt x="352920" y="544970"/>
                    <a:pt x="361150" y="553250"/>
                  </a:cubicBezTo>
                  <a:cubicBezTo>
                    <a:pt x="368249" y="560375"/>
                    <a:pt x="377393" y="568198"/>
                    <a:pt x="379628" y="578498"/>
                  </a:cubicBezTo>
                  <a:cubicBezTo>
                    <a:pt x="382130" y="590017"/>
                    <a:pt x="372694" y="598538"/>
                    <a:pt x="374879" y="609270"/>
                  </a:cubicBezTo>
                  <a:cubicBezTo>
                    <a:pt x="377190" y="620649"/>
                    <a:pt x="387833" y="617563"/>
                    <a:pt x="395160" y="622935"/>
                  </a:cubicBezTo>
                  <a:cubicBezTo>
                    <a:pt x="403403" y="628980"/>
                    <a:pt x="405651" y="643852"/>
                    <a:pt x="400266" y="652539"/>
                  </a:cubicBezTo>
                  <a:cubicBezTo>
                    <a:pt x="392544" y="664985"/>
                    <a:pt x="377952" y="661314"/>
                    <a:pt x="366433" y="659066"/>
                  </a:cubicBezTo>
                  <a:cubicBezTo>
                    <a:pt x="338506" y="653606"/>
                    <a:pt x="303060" y="653606"/>
                    <a:pt x="280543" y="634683"/>
                  </a:cubicBezTo>
                  <a:cubicBezTo>
                    <a:pt x="268973" y="624954"/>
                    <a:pt x="261772" y="611645"/>
                    <a:pt x="249263" y="608368"/>
                  </a:cubicBezTo>
                  <a:cubicBezTo>
                    <a:pt x="238735" y="605612"/>
                    <a:pt x="230099" y="613448"/>
                    <a:pt x="230099" y="613448"/>
                  </a:cubicBezTo>
                  <a:cubicBezTo>
                    <a:pt x="223482" y="622491"/>
                    <a:pt x="230543" y="637019"/>
                    <a:pt x="237566" y="643217"/>
                  </a:cubicBezTo>
                  <a:cubicBezTo>
                    <a:pt x="248933" y="653250"/>
                    <a:pt x="267373" y="654672"/>
                    <a:pt x="281445" y="657695"/>
                  </a:cubicBezTo>
                  <a:cubicBezTo>
                    <a:pt x="298933" y="661454"/>
                    <a:pt x="313868" y="666534"/>
                    <a:pt x="327660" y="678879"/>
                  </a:cubicBezTo>
                  <a:cubicBezTo>
                    <a:pt x="340830" y="690677"/>
                    <a:pt x="361404" y="703542"/>
                    <a:pt x="363842" y="722490"/>
                  </a:cubicBezTo>
                  <a:cubicBezTo>
                    <a:pt x="366687" y="744487"/>
                    <a:pt x="354343" y="756857"/>
                    <a:pt x="333540" y="761352"/>
                  </a:cubicBezTo>
                  <a:cubicBezTo>
                    <a:pt x="310502" y="766318"/>
                    <a:pt x="282575" y="770852"/>
                    <a:pt x="259550" y="764591"/>
                  </a:cubicBezTo>
                  <a:cubicBezTo>
                    <a:pt x="245567" y="760781"/>
                    <a:pt x="197726" y="746874"/>
                    <a:pt x="196863" y="772935"/>
                  </a:cubicBezTo>
                  <a:cubicBezTo>
                    <a:pt x="196012" y="798982"/>
                    <a:pt x="245542" y="789597"/>
                    <a:pt x="260363" y="788772"/>
                  </a:cubicBezTo>
                  <a:cubicBezTo>
                    <a:pt x="270116" y="788226"/>
                    <a:pt x="344983" y="776275"/>
                    <a:pt x="342582" y="795236"/>
                  </a:cubicBezTo>
                  <a:cubicBezTo>
                    <a:pt x="342189" y="798335"/>
                    <a:pt x="337350" y="799402"/>
                    <a:pt x="334556" y="800964"/>
                  </a:cubicBezTo>
                  <a:cubicBezTo>
                    <a:pt x="327368" y="804990"/>
                    <a:pt x="318249" y="807580"/>
                    <a:pt x="311836" y="812622"/>
                  </a:cubicBezTo>
                  <a:cubicBezTo>
                    <a:pt x="305727" y="817423"/>
                    <a:pt x="298425" y="819010"/>
                    <a:pt x="301676" y="827888"/>
                  </a:cubicBezTo>
                  <a:cubicBezTo>
                    <a:pt x="303759" y="833577"/>
                    <a:pt x="309842" y="834771"/>
                    <a:pt x="318199" y="833641"/>
                  </a:cubicBezTo>
                  <a:cubicBezTo>
                    <a:pt x="324180" y="832828"/>
                    <a:pt x="329755" y="831660"/>
                    <a:pt x="333096" y="833476"/>
                  </a:cubicBezTo>
                  <a:cubicBezTo>
                    <a:pt x="339611" y="841312"/>
                    <a:pt x="330594" y="848792"/>
                    <a:pt x="328600" y="856463"/>
                  </a:cubicBezTo>
                  <a:cubicBezTo>
                    <a:pt x="324993" y="870255"/>
                    <a:pt x="330771" y="875221"/>
                    <a:pt x="344589" y="876922"/>
                  </a:cubicBezTo>
                  <a:cubicBezTo>
                    <a:pt x="354203" y="878116"/>
                    <a:pt x="362191" y="875233"/>
                    <a:pt x="371653" y="874078"/>
                  </a:cubicBezTo>
                  <a:cubicBezTo>
                    <a:pt x="372275" y="874001"/>
                    <a:pt x="372897" y="874039"/>
                    <a:pt x="373520" y="874001"/>
                  </a:cubicBezTo>
                  <a:cubicBezTo>
                    <a:pt x="372301" y="875068"/>
                    <a:pt x="371081" y="876046"/>
                    <a:pt x="369849" y="877126"/>
                  </a:cubicBezTo>
                  <a:cubicBezTo>
                    <a:pt x="369849" y="877126"/>
                    <a:pt x="334645" y="910552"/>
                    <a:pt x="313779" y="927456"/>
                  </a:cubicBezTo>
                  <a:cubicBezTo>
                    <a:pt x="292913" y="944347"/>
                    <a:pt x="251689" y="987108"/>
                    <a:pt x="179451" y="982142"/>
                  </a:cubicBezTo>
                  <a:cubicBezTo>
                    <a:pt x="107213" y="977176"/>
                    <a:pt x="103213" y="905472"/>
                    <a:pt x="101841" y="880821"/>
                  </a:cubicBezTo>
                  <a:cubicBezTo>
                    <a:pt x="100457" y="856183"/>
                    <a:pt x="91491" y="773519"/>
                    <a:pt x="69355" y="689331"/>
                  </a:cubicBezTo>
                  <a:cubicBezTo>
                    <a:pt x="47219" y="605155"/>
                    <a:pt x="0" y="344805"/>
                    <a:pt x="88532" y="211747"/>
                  </a:cubicBezTo>
                  <a:cubicBezTo>
                    <a:pt x="177063" y="78689"/>
                    <a:pt x="294818" y="0"/>
                    <a:pt x="463067" y="655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E314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fr-FR"/>
            </a:p>
          </p:txBody>
        </p:sp>
        <p:sp>
          <p:nvSpPr>
            <p:cNvPr id="9" name="Shape 9"/>
            <p:cNvSpPr/>
            <p:nvPr/>
          </p:nvSpPr>
          <p:spPr>
            <a:xfrm>
              <a:off x="140820" y="0"/>
              <a:ext cx="1580972" cy="1794789"/>
            </a:xfrm>
            <a:custGeom>
              <a:avLst/>
              <a:gdLst/>
              <a:ahLst/>
              <a:cxnLst/>
              <a:rect l="0" t="0" r="0" b="0"/>
              <a:pathLst>
                <a:path w="1580972" h="1794789">
                  <a:moveTo>
                    <a:pt x="842061" y="0"/>
                  </a:moveTo>
                  <a:cubicBezTo>
                    <a:pt x="1074992" y="0"/>
                    <a:pt x="1284859" y="94005"/>
                    <a:pt x="1436827" y="246139"/>
                  </a:cubicBezTo>
                  <a:cubicBezTo>
                    <a:pt x="1382370" y="287312"/>
                    <a:pt x="1327366" y="327800"/>
                    <a:pt x="1272921" y="369024"/>
                  </a:cubicBezTo>
                  <a:cubicBezTo>
                    <a:pt x="1159269" y="266357"/>
                    <a:pt x="1008367" y="204026"/>
                    <a:pt x="842061" y="204026"/>
                  </a:cubicBezTo>
                  <a:cubicBezTo>
                    <a:pt x="489661" y="204026"/>
                    <a:pt x="200317" y="489661"/>
                    <a:pt x="200317" y="845782"/>
                  </a:cubicBezTo>
                  <a:lnTo>
                    <a:pt x="200317" y="952729"/>
                  </a:lnTo>
                  <a:cubicBezTo>
                    <a:pt x="200317" y="1305128"/>
                    <a:pt x="489661" y="1594485"/>
                    <a:pt x="842061" y="1594485"/>
                  </a:cubicBezTo>
                  <a:cubicBezTo>
                    <a:pt x="1084644" y="1594485"/>
                    <a:pt x="1294422" y="1460144"/>
                    <a:pt x="1403591" y="1263142"/>
                  </a:cubicBezTo>
                  <a:cubicBezTo>
                    <a:pt x="1461211" y="1297242"/>
                    <a:pt x="1520698" y="1327823"/>
                    <a:pt x="1580972" y="1356995"/>
                  </a:cubicBezTo>
                  <a:cubicBezTo>
                    <a:pt x="1438339" y="1617523"/>
                    <a:pt x="1161948" y="1794789"/>
                    <a:pt x="842061" y="1794789"/>
                  </a:cubicBezTo>
                  <a:cubicBezTo>
                    <a:pt x="378384" y="1794789"/>
                    <a:pt x="0" y="1416444"/>
                    <a:pt x="0" y="952729"/>
                  </a:cubicBezTo>
                  <a:lnTo>
                    <a:pt x="0" y="845782"/>
                  </a:lnTo>
                  <a:cubicBezTo>
                    <a:pt x="0" y="378384"/>
                    <a:pt x="378384" y="0"/>
                    <a:pt x="84206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9A1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fr-FR"/>
            </a:p>
          </p:txBody>
        </p:sp>
        <p:sp>
          <p:nvSpPr>
            <p:cNvPr id="10" name="Shape 10"/>
            <p:cNvSpPr/>
            <p:nvPr/>
          </p:nvSpPr>
          <p:spPr>
            <a:xfrm>
              <a:off x="1743473" y="1476230"/>
              <a:ext cx="400266" cy="248120"/>
            </a:xfrm>
            <a:custGeom>
              <a:avLst/>
              <a:gdLst/>
              <a:ahLst/>
              <a:cxnLst/>
              <a:rect l="0" t="0" r="0" b="0"/>
              <a:pathLst>
                <a:path w="400266" h="248120">
                  <a:moveTo>
                    <a:pt x="129172" y="1016"/>
                  </a:moveTo>
                  <a:cubicBezTo>
                    <a:pt x="163881" y="1537"/>
                    <a:pt x="197066" y="15329"/>
                    <a:pt x="208293" y="45961"/>
                  </a:cubicBezTo>
                  <a:cubicBezTo>
                    <a:pt x="224638" y="15824"/>
                    <a:pt x="255778" y="1537"/>
                    <a:pt x="289471" y="1016"/>
                  </a:cubicBezTo>
                  <a:cubicBezTo>
                    <a:pt x="350228" y="0"/>
                    <a:pt x="400266" y="25527"/>
                    <a:pt x="400266" y="124066"/>
                  </a:cubicBezTo>
                  <a:lnTo>
                    <a:pt x="400266" y="248120"/>
                  </a:lnTo>
                  <a:lnTo>
                    <a:pt x="334404" y="248120"/>
                  </a:lnTo>
                  <a:lnTo>
                    <a:pt x="334404" y="123546"/>
                  </a:lnTo>
                  <a:cubicBezTo>
                    <a:pt x="334404" y="74536"/>
                    <a:pt x="316535" y="56667"/>
                    <a:pt x="289471" y="56172"/>
                  </a:cubicBezTo>
                  <a:cubicBezTo>
                    <a:pt x="252717" y="56172"/>
                    <a:pt x="233312" y="85268"/>
                    <a:pt x="233312" y="125590"/>
                  </a:cubicBezTo>
                  <a:lnTo>
                    <a:pt x="233312" y="248120"/>
                  </a:lnTo>
                  <a:lnTo>
                    <a:pt x="167462" y="248120"/>
                  </a:lnTo>
                  <a:lnTo>
                    <a:pt x="167462" y="125095"/>
                  </a:lnTo>
                  <a:cubicBezTo>
                    <a:pt x="167462" y="76073"/>
                    <a:pt x="150609" y="56172"/>
                    <a:pt x="123546" y="55639"/>
                  </a:cubicBezTo>
                  <a:cubicBezTo>
                    <a:pt x="93434" y="55639"/>
                    <a:pt x="66370" y="75057"/>
                    <a:pt x="66370" y="127648"/>
                  </a:cubicBezTo>
                  <a:lnTo>
                    <a:pt x="66370" y="248120"/>
                  </a:lnTo>
                  <a:lnTo>
                    <a:pt x="0" y="248120"/>
                  </a:lnTo>
                  <a:lnTo>
                    <a:pt x="0" y="5118"/>
                  </a:lnTo>
                  <a:lnTo>
                    <a:pt x="55143" y="5118"/>
                  </a:lnTo>
                  <a:lnTo>
                    <a:pt x="60757" y="34709"/>
                  </a:lnTo>
                  <a:cubicBezTo>
                    <a:pt x="75552" y="11227"/>
                    <a:pt x="102108" y="495"/>
                    <a:pt x="129172" y="101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fr-FR"/>
            </a:p>
          </p:txBody>
        </p:sp>
        <p:sp>
          <p:nvSpPr>
            <p:cNvPr id="11" name="Shape 11"/>
            <p:cNvSpPr/>
            <p:nvPr/>
          </p:nvSpPr>
          <p:spPr>
            <a:xfrm>
              <a:off x="2187171" y="1476757"/>
              <a:ext cx="133509" cy="251659"/>
            </a:xfrm>
            <a:custGeom>
              <a:avLst/>
              <a:gdLst/>
              <a:ahLst/>
              <a:cxnLst/>
              <a:rect l="0" t="0" r="0" b="0"/>
              <a:pathLst>
                <a:path w="133509" h="251659">
                  <a:moveTo>
                    <a:pt x="133509" y="0"/>
                  </a:moveTo>
                  <a:lnTo>
                    <a:pt x="133509" y="56706"/>
                  </a:lnTo>
                  <a:lnTo>
                    <a:pt x="107020" y="61754"/>
                  </a:lnTo>
                  <a:cubicBezTo>
                    <a:pt x="82901" y="71682"/>
                    <a:pt x="67399" y="95321"/>
                    <a:pt x="67399" y="125582"/>
                  </a:cubicBezTo>
                  <a:cubicBezTo>
                    <a:pt x="67399" y="155824"/>
                    <a:pt x="82901" y="179751"/>
                    <a:pt x="107020" y="189824"/>
                  </a:cubicBezTo>
                  <a:lnTo>
                    <a:pt x="133509" y="194952"/>
                  </a:lnTo>
                  <a:lnTo>
                    <a:pt x="133509" y="251659"/>
                  </a:lnTo>
                  <a:lnTo>
                    <a:pt x="105876" y="249319"/>
                  </a:lnTo>
                  <a:cubicBezTo>
                    <a:pt x="43386" y="238431"/>
                    <a:pt x="0" y="190801"/>
                    <a:pt x="0" y="125582"/>
                  </a:cubicBezTo>
                  <a:cubicBezTo>
                    <a:pt x="0" y="60796"/>
                    <a:pt x="43386" y="13221"/>
                    <a:pt x="105876" y="2339"/>
                  </a:cubicBezTo>
                  <a:lnTo>
                    <a:pt x="13350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fr-FR"/>
            </a:p>
          </p:txBody>
        </p:sp>
        <p:sp>
          <p:nvSpPr>
            <p:cNvPr id="12" name="Shape 12"/>
            <p:cNvSpPr/>
            <p:nvPr/>
          </p:nvSpPr>
          <p:spPr>
            <a:xfrm>
              <a:off x="2320680" y="1476736"/>
              <a:ext cx="132988" cy="251701"/>
            </a:xfrm>
            <a:custGeom>
              <a:avLst/>
              <a:gdLst/>
              <a:ahLst/>
              <a:cxnLst/>
              <a:rect l="0" t="0" r="0" b="0"/>
              <a:pathLst>
                <a:path w="132988" h="251701">
                  <a:moveTo>
                    <a:pt x="247" y="0"/>
                  </a:moveTo>
                  <a:cubicBezTo>
                    <a:pt x="76321" y="0"/>
                    <a:pt x="132988" y="51562"/>
                    <a:pt x="132988" y="125603"/>
                  </a:cubicBezTo>
                  <a:cubicBezTo>
                    <a:pt x="132988" y="200139"/>
                    <a:pt x="76321" y="251701"/>
                    <a:pt x="247" y="251701"/>
                  </a:cubicBezTo>
                  <a:lnTo>
                    <a:pt x="0" y="251680"/>
                  </a:lnTo>
                  <a:lnTo>
                    <a:pt x="0" y="194973"/>
                  </a:lnTo>
                  <a:lnTo>
                    <a:pt x="247" y="195021"/>
                  </a:lnTo>
                  <a:cubicBezTo>
                    <a:pt x="38538" y="195021"/>
                    <a:pt x="66110" y="165926"/>
                    <a:pt x="66110" y="125603"/>
                  </a:cubicBezTo>
                  <a:cubicBezTo>
                    <a:pt x="66110" y="85255"/>
                    <a:pt x="38538" y="56680"/>
                    <a:pt x="247" y="56680"/>
                  </a:cubicBezTo>
                  <a:lnTo>
                    <a:pt x="0" y="56727"/>
                  </a:lnTo>
                  <a:lnTo>
                    <a:pt x="0" y="21"/>
                  </a:lnTo>
                  <a:lnTo>
                    <a:pt x="24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fr-FR"/>
            </a:p>
          </p:txBody>
        </p:sp>
        <p:sp>
          <p:nvSpPr>
            <p:cNvPr id="13" name="Shape 13"/>
            <p:cNvSpPr/>
            <p:nvPr/>
          </p:nvSpPr>
          <p:spPr>
            <a:xfrm>
              <a:off x="2496569" y="1476230"/>
              <a:ext cx="251193" cy="248120"/>
            </a:xfrm>
            <a:custGeom>
              <a:avLst/>
              <a:gdLst/>
              <a:ahLst/>
              <a:cxnLst/>
              <a:rect l="0" t="0" r="0" b="0"/>
              <a:pathLst>
                <a:path w="251193" h="248120">
                  <a:moveTo>
                    <a:pt x="126619" y="1016"/>
                  </a:moveTo>
                  <a:cubicBezTo>
                    <a:pt x="186855" y="0"/>
                    <a:pt x="251193" y="29629"/>
                    <a:pt x="251193" y="124066"/>
                  </a:cubicBezTo>
                  <a:lnTo>
                    <a:pt x="251193" y="248120"/>
                  </a:lnTo>
                  <a:lnTo>
                    <a:pt x="184328" y="248120"/>
                  </a:lnTo>
                  <a:lnTo>
                    <a:pt x="184328" y="122530"/>
                  </a:lnTo>
                  <a:cubicBezTo>
                    <a:pt x="184823" y="74536"/>
                    <a:pt x="157264" y="57188"/>
                    <a:pt x="128664" y="56667"/>
                  </a:cubicBezTo>
                  <a:cubicBezTo>
                    <a:pt x="98019" y="56667"/>
                    <a:pt x="66396" y="75552"/>
                    <a:pt x="66396" y="122530"/>
                  </a:cubicBezTo>
                  <a:lnTo>
                    <a:pt x="66396" y="248120"/>
                  </a:lnTo>
                  <a:lnTo>
                    <a:pt x="0" y="248120"/>
                  </a:lnTo>
                  <a:lnTo>
                    <a:pt x="0" y="5118"/>
                  </a:lnTo>
                  <a:lnTo>
                    <a:pt x="56680" y="5118"/>
                  </a:lnTo>
                  <a:lnTo>
                    <a:pt x="62814" y="34709"/>
                  </a:lnTo>
                  <a:cubicBezTo>
                    <a:pt x="76073" y="12243"/>
                    <a:pt x="102641" y="1537"/>
                    <a:pt x="126619" y="101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fr-FR"/>
            </a:p>
          </p:txBody>
        </p:sp>
        <p:sp>
          <p:nvSpPr>
            <p:cNvPr id="14" name="Shape 14"/>
            <p:cNvSpPr/>
            <p:nvPr/>
          </p:nvSpPr>
          <p:spPr>
            <a:xfrm>
              <a:off x="2915246" y="1362896"/>
              <a:ext cx="216980" cy="361455"/>
            </a:xfrm>
            <a:custGeom>
              <a:avLst/>
              <a:gdLst/>
              <a:ahLst/>
              <a:cxnLst/>
              <a:rect l="0" t="0" r="0" b="0"/>
              <a:pathLst>
                <a:path w="216980" h="361455">
                  <a:moveTo>
                    <a:pt x="151130" y="521"/>
                  </a:moveTo>
                  <a:cubicBezTo>
                    <a:pt x="172568" y="0"/>
                    <a:pt x="198107" y="6134"/>
                    <a:pt x="216980" y="22466"/>
                  </a:cubicBezTo>
                  <a:lnTo>
                    <a:pt x="194539" y="66878"/>
                  </a:lnTo>
                  <a:cubicBezTo>
                    <a:pt x="183807" y="59207"/>
                    <a:pt x="165938" y="56159"/>
                    <a:pt x="155207" y="56655"/>
                  </a:cubicBezTo>
                  <a:cubicBezTo>
                    <a:pt x="130696" y="57696"/>
                    <a:pt x="110287" y="75057"/>
                    <a:pt x="111315" y="107721"/>
                  </a:cubicBezTo>
                  <a:lnTo>
                    <a:pt x="111315" y="118453"/>
                  </a:lnTo>
                  <a:lnTo>
                    <a:pt x="197587" y="118453"/>
                  </a:lnTo>
                  <a:lnTo>
                    <a:pt x="197587" y="169507"/>
                  </a:lnTo>
                  <a:lnTo>
                    <a:pt x="111315" y="169507"/>
                  </a:lnTo>
                  <a:lnTo>
                    <a:pt x="111315" y="361455"/>
                  </a:lnTo>
                  <a:lnTo>
                    <a:pt x="45441" y="361455"/>
                  </a:lnTo>
                  <a:lnTo>
                    <a:pt x="45441" y="169507"/>
                  </a:lnTo>
                  <a:lnTo>
                    <a:pt x="0" y="169507"/>
                  </a:lnTo>
                  <a:lnTo>
                    <a:pt x="0" y="118453"/>
                  </a:lnTo>
                  <a:lnTo>
                    <a:pt x="45441" y="118453"/>
                  </a:lnTo>
                  <a:lnTo>
                    <a:pt x="45441" y="107721"/>
                  </a:lnTo>
                  <a:cubicBezTo>
                    <a:pt x="45441" y="45428"/>
                    <a:pt x="81686" y="521"/>
                    <a:pt x="151130" y="52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fr-FR"/>
            </a:p>
          </p:txBody>
        </p:sp>
        <p:sp>
          <p:nvSpPr>
            <p:cNvPr id="15" name="Shape 15"/>
            <p:cNvSpPr/>
            <p:nvPr/>
          </p:nvSpPr>
          <p:spPr>
            <a:xfrm>
              <a:off x="3123588" y="1476757"/>
              <a:ext cx="133490" cy="251658"/>
            </a:xfrm>
            <a:custGeom>
              <a:avLst/>
              <a:gdLst/>
              <a:ahLst/>
              <a:cxnLst/>
              <a:rect l="0" t="0" r="0" b="0"/>
              <a:pathLst>
                <a:path w="133490" h="251658">
                  <a:moveTo>
                    <a:pt x="133490" y="0"/>
                  </a:moveTo>
                  <a:lnTo>
                    <a:pt x="133490" y="56707"/>
                  </a:lnTo>
                  <a:lnTo>
                    <a:pt x="107007" y="61754"/>
                  </a:lnTo>
                  <a:cubicBezTo>
                    <a:pt x="82888" y="71682"/>
                    <a:pt x="67386" y="95321"/>
                    <a:pt x="67386" y="125581"/>
                  </a:cubicBezTo>
                  <a:cubicBezTo>
                    <a:pt x="67386" y="155823"/>
                    <a:pt x="82888" y="179750"/>
                    <a:pt x="107007" y="189823"/>
                  </a:cubicBezTo>
                  <a:lnTo>
                    <a:pt x="133490" y="194951"/>
                  </a:lnTo>
                  <a:lnTo>
                    <a:pt x="133490" y="251658"/>
                  </a:lnTo>
                  <a:lnTo>
                    <a:pt x="105864" y="249319"/>
                  </a:lnTo>
                  <a:cubicBezTo>
                    <a:pt x="43376" y="238430"/>
                    <a:pt x="0" y="190801"/>
                    <a:pt x="0" y="125581"/>
                  </a:cubicBezTo>
                  <a:cubicBezTo>
                    <a:pt x="0" y="60796"/>
                    <a:pt x="43376" y="13220"/>
                    <a:pt x="105864" y="2339"/>
                  </a:cubicBezTo>
                  <a:lnTo>
                    <a:pt x="1334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fr-FR"/>
            </a:p>
          </p:txBody>
        </p:sp>
        <p:sp>
          <p:nvSpPr>
            <p:cNvPr id="16" name="Shape 16"/>
            <p:cNvSpPr/>
            <p:nvPr/>
          </p:nvSpPr>
          <p:spPr>
            <a:xfrm>
              <a:off x="3257078" y="1476736"/>
              <a:ext cx="132994" cy="251701"/>
            </a:xfrm>
            <a:custGeom>
              <a:avLst/>
              <a:gdLst/>
              <a:ahLst/>
              <a:cxnLst/>
              <a:rect l="0" t="0" r="0" b="0"/>
              <a:pathLst>
                <a:path w="132994" h="251701">
                  <a:moveTo>
                    <a:pt x="254" y="0"/>
                  </a:moveTo>
                  <a:cubicBezTo>
                    <a:pt x="76327" y="0"/>
                    <a:pt x="132994" y="51562"/>
                    <a:pt x="132994" y="125603"/>
                  </a:cubicBezTo>
                  <a:cubicBezTo>
                    <a:pt x="132994" y="200139"/>
                    <a:pt x="76327" y="251701"/>
                    <a:pt x="254" y="251701"/>
                  </a:cubicBezTo>
                  <a:lnTo>
                    <a:pt x="0" y="251680"/>
                  </a:lnTo>
                  <a:lnTo>
                    <a:pt x="0" y="194972"/>
                  </a:lnTo>
                  <a:lnTo>
                    <a:pt x="254" y="195021"/>
                  </a:lnTo>
                  <a:cubicBezTo>
                    <a:pt x="38544" y="195021"/>
                    <a:pt x="66103" y="165926"/>
                    <a:pt x="66103" y="125603"/>
                  </a:cubicBezTo>
                  <a:cubicBezTo>
                    <a:pt x="66103" y="85255"/>
                    <a:pt x="38544" y="56680"/>
                    <a:pt x="254" y="56680"/>
                  </a:cubicBezTo>
                  <a:lnTo>
                    <a:pt x="0" y="56728"/>
                  </a:lnTo>
                  <a:lnTo>
                    <a:pt x="0" y="22"/>
                  </a:lnTo>
                  <a:lnTo>
                    <a:pt x="2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fr-FR"/>
            </a:p>
          </p:txBody>
        </p:sp>
        <p:sp>
          <p:nvSpPr>
            <p:cNvPr id="17" name="Shape 17"/>
            <p:cNvSpPr/>
            <p:nvPr/>
          </p:nvSpPr>
          <p:spPr>
            <a:xfrm>
              <a:off x="3432997" y="1481352"/>
              <a:ext cx="65354" cy="243002"/>
            </a:xfrm>
            <a:custGeom>
              <a:avLst/>
              <a:gdLst/>
              <a:ahLst/>
              <a:cxnLst/>
              <a:rect l="0" t="0" r="0" b="0"/>
              <a:pathLst>
                <a:path w="65354" h="243002">
                  <a:moveTo>
                    <a:pt x="0" y="0"/>
                  </a:moveTo>
                  <a:lnTo>
                    <a:pt x="65354" y="0"/>
                  </a:lnTo>
                  <a:lnTo>
                    <a:pt x="65354" y="243002"/>
                  </a:lnTo>
                  <a:lnTo>
                    <a:pt x="0" y="243002"/>
                  </a:lnTo>
                  <a:lnTo>
                    <a:pt x="0" y="2429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fr-FR"/>
            </a:p>
          </p:txBody>
        </p:sp>
        <p:sp>
          <p:nvSpPr>
            <p:cNvPr id="18" name="Shape 92"/>
            <p:cNvSpPr/>
            <p:nvPr/>
          </p:nvSpPr>
          <p:spPr>
            <a:xfrm>
              <a:off x="3432997" y="1366989"/>
              <a:ext cx="65354" cy="78613"/>
            </a:xfrm>
            <a:custGeom>
              <a:avLst/>
              <a:gdLst/>
              <a:ahLst/>
              <a:cxnLst/>
              <a:rect l="0" t="0" r="0" b="0"/>
              <a:pathLst>
                <a:path w="65354" h="78613">
                  <a:moveTo>
                    <a:pt x="0" y="0"/>
                  </a:moveTo>
                  <a:lnTo>
                    <a:pt x="65354" y="0"/>
                  </a:lnTo>
                  <a:lnTo>
                    <a:pt x="65354" y="78613"/>
                  </a:lnTo>
                  <a:lnTo>
                    <a:pt x="0" y="7861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fr-FR"/>
            </a:p>
          </p:txBody>
        </p:sp>
        <p:sp>
          <p:nvSpPr>
            <p:cNvPr id="19" name="Shape 19"/>
            <p:cNvSpPr/>
            <p:nvPr/>
          </p:nvSpPr>
          <p:spPr>
            <a:xfrm>
              <a:off x="3540210" y="1477249"/>
              <a:ext cx="130696" cy="251193"/>
            </a:xfrm>
            <a:custGeom>
              <a:avLst/>
              <a:gdLst/>
              <a:ahLst/>
              <a:cxnLst/>
              <a:rect l="0" t="0" r="0" b="0"/>
              <a:pathLst>
                <a:path w="130696" h="251193">
                  <a:moveTo>
                    <a:pt x="130175" y="0"/>
                  </a:moveTo>
                  <a:lnTo>
                    <a:pt x="130696" y="48"/>
                  </a:lnTo>
                  <a:lnTo>
                    <a:pt x="130696" y="55143"/>
                  </a:lnTo>
                  <a:cubicBezTo>
                    <a:pt x="101067" y="55143"/>
                    <a:pt x="74016" y="70968"/>
                    <a:pt x="67386" y="100063"/>
                  </a:cubicBezTo>
                  <a:lnTo>
                    <a:pt x="130696" y="100063"/>
                  </a:lnTo>
                  <a:lnTo>
                    <a:pt x="130696" y="149593"/>
                  </a:lnTo>
                  <a:lnTo>
                    <a:pt x="67386" y="149593"/>
                  </a:lnTo>
                  <a:cubicBezTo>
                    <a:pt x="71977" y="176387"/>
                    <a:pt x="91506" y="188829"/>
                    <a:pt x="112829" y="193376"/>
                  </a:cubicBezTo>
                  <a:lnTo>
                    <a:pt x="130696" y="195171"/>
                  </a:lnTo>
                  <a:lnTo>
                    <a:pt x="130696" y="251023"/>
                  </a:lnTo>
                  <a:lnTo>
                    <a:pt x="128651" y="251193"/>
                  </a:lnTo>
                  <a:cubicBezTo>
                    <a:pt x="53594" y="251193"/>
                    <a:pt x="0" y="200152"/>
                    <a:pt x="0" y="125590"/>
                  </a:cubicBezTo>
                  <a:cubicBezTo>
                    <a:pt x="0" y="51054"/>
                    <a:pt x="54102" y="0"/>
                    <a:pt x="1301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fr-FR"/>
            </a:p>
          </p:txBody>
        </p:sp>
        <p:sp>
          <p:nvSpPr>
            <p:cNvPr id="20" name="Shape 20"/>
            <p:cNvSpPr/>
            <p:nvPr/>
          </p:nvSpPr>
          <p:spPr>
            <a:xfrm>
              <a:off x="3670906" y="1648267"/>
              <a:ext cx="113335" cy="80005"/>
            </a:xfrm>
            <a:custGeom>
              <a:avLst/>
              <a:gdLst/>
              <a:ahLst/>
              <a:cxnLst/>
              <a:rect l="0" t="0" r="0" b="0"/>
              <a:pathLst>
                <a:path w="113335" h="80005">
                  <a:moveTo>
                    <a:pt x="59741" y="0"/>
                  </a:moveTo>
                  <a:lnTo>
                    <a:pt x="113335" y="18897"/>
                  </a:lnTo>
                  <a:cubicBezTo>
                    <a:pt x="93808" y="55283"/>
                    <a:pt x="63645" y="71559"/>
                    <a:pt x="31053" y="77423"/>
                  </a:cubicBezTo>
                  <a:lnTo>
                    <a:pt x="0" y="80005"/>
                  </a:lnTo>
                  <a:lnTo>
                    <a:pt x="0" y="24152"/>
                  </a:lnTo>
                  <a:lnTo>
                    <a:pt x="3568" y="24511"/>
                  </a:lnTo>
                  <a:cubicBezTo>
                    <a:pt x="26022" y="24511"/>
                    <a:pt x="49009" y="19418"/>
                    <a:pt x="5974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fr-FR"/>
            </a:p>
          </p:txBody>
        </p:sp>
        <p:sp>
          <p:nvSpPr>
            <p:cNvPr id="21" name="Shape 21"/>
            <p:cNvSpPr/>
            <p:nvPr/>
          </p:nvSpPr>
          <p:spPr>
            <a:xfrm>
              <a:off x="3670906" y="1477297"/>
              <a:ext cx="132850" cy="149545"/>
            </a:xfrm>
            <a:custGeom>
              <a:avLst/>
              <a:gdLst/>
              <a:ahLst/>
              <a:cxnLst/>
              <a:rect l="0" t="0" r="0" b="0"/>
              <a:pathLst>
                <a:path w="132850" h="149545">
                  <a:moveTo>
                    <a:pt x="0" y="0"/>
                  </a:moveTo>
                  <a:lnTo>
                    <a:pt x="29271" y="2695"/>
                  </a:lnTo>
                  <a:cubicBezTo>
                    <a:pt x="94933" y="15358"/>
                    <a:pt x="132850" y="70924"/>
                    <a:pt x="126593" y="149545"/>
                  </a:cubicBezTo>
                  <a:lnTo>
                    <a:pt x="0" y="149545"/>
                  </a:lnTo>
                  <a:lnTo>
                    <a:pt x="0" y="100015"/>
                  </a:lnTo>
                  <a:lnTo>
                    <a:pt x="63309" y="100015"/>
                  </a:lnTo>
                  <a:cubicBezTo>
                    <a:pt x="56655" y="69396"/>
                    <a:pt x="27063" y="55095"/>
                    <a:pt x="0" y="55095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948854" y="174259"/>
            <a:ext cx="1020531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DÉPISTAGE DES MALADIES DU FOIE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39441" y="4130286"/>
            <a:ext cx="4303914" cy="646331"/>
          </a:xfrm>
          <a:prstGeom prst="rect">
            <a:avLst/>
          </a:prstGeom>
          <a:noFill/>
          <a:ln>
            <a:solidFill>
              <a:srgbClr val="FF9933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Dépistage et Diagnostic </a:t>
            </a:r>
            <a:r>
              <a:rPr lang="fr-FR" dirty="0"/>
              <a:t>de l’</a:t>
            </a:r>
            <a:r>
              <a:rPr lang="fr-FR" b="1" dirty="0"/>
              <a:t>HÉPATITE C</a:t>
            </a:r>
            <a:r>
              <a:rPr lang="fr-FR" dirty="0"/>
              <a:t> </a:t>
            </a:r>
          </a:p>
          <a:p>
            <a:r>
              <a:rPr lang="fr-FR" dirty="0"/>
              <a:t>sans prise de sang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468803" y="1631926"/>
            <a:ext cx="3540677" cy="646331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Dépistage des </a:t>
            </a:r>
            <a:r>
              <a:rPr lang="fr-FR" b="1" dirty="0"/>
              <a:t>MALADIES DU FOIE </a:t>
            </a:r>
            <a:r>
              <a:rPr lang="fr-FR" dirty="0"/>
              <a:t>sans biopsie 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581" y="2407912"/>
            <a:ext cx="2408638" cy="183852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41" y="4968236"/>
            <a:ext cx="2209222" cy="1582193"/>
          </a:xfrm>
          <a:prstGeom prst="rect">
            <a:avLst/>
          </a:prstGeom>
          <a:ln>
            <a:solidFill>
              <a:srgbClr val="FFA14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55" y="6093229"/>
            <a:ext cx="1858583" cy="697832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1886832" y="5536053"/>
            <a:ext cx="266007" cy="18149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t="28356" r="3295"/>
          <a:stretch/>
        </p:blipFill>
        <p:spPr>
          <a:xfrm>
            <a:off x="2617015" y="4976782"/>
            <a:ext cx="2582787" cy="14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71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87F50236-ED11-420D-9E7F-3DBBB77B7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502" y="1844161"/>
            <a:ext cx="9737387" cy="1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5400"/>
              </a:lnSpc>
              <a:defRPr/>
            </a:pPr>
            <a:r>
              <a:rPr lang="fr-FR" altLang="fr-FR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Modes de transmissions et pratiques à risques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0EF8A1D-4139-4C02-9CDE-62B7936AE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309" y="5783407"/>
            <a:ext cx="2171700" cy="78105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E977311-12FC-4969-B549-E14DEDCF6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64" y="5246543"/>
            <a:ext cx="1676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65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5" descr="20070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0" y="5080000"/>
            <a:ext cx="2032000" cy="139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6" descr="Afficher l'image en taille réell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80" y="5090160"/>
            <a:ext cx="1960880" cy="14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7" descr="Afficher l'image en taille réell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64" y="5085826"/>
            <a:ext cx="1914996" cy="141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4" name="Picture 2" descr="http://forumchezswann.free.fr/big-femmeenceint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907280"/>
            <a:ext cx="2042159" cy="168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6" name="Picture 6" descr="http://idiotyouth.files.wordpress.com/2011/02/article-1081882-0435fe090000044d-578_468x37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" y="5098092"/>
            <a:ext cx="1689754" cy="136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7" name="Text Box 20"/>
          <p:cNvSpPr txBox="1">
            <a:spLocks noChangeArrowheads="1"/>
          </p:cNvSpPr>
          <p:nvPr/>
        </p:nvSpPr>
        <p:spPr bwMode="auto">
          <a:xfrm>
            <a:off x="193040" y="1548409"/>
            <a:ext cx="6278880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fr-FR" b="1" u="sng" dirty="0">
                <a:solidFill>
                  <a:srgbClr val="FF0000"/>
                </a:solidFill>
                <a:latin typeface="45 Helvetica Light"/>
              </a:rPr>
              <a:t>Parentérale</a:t>
            </a:r>
            <a:r>
              <a:rPr lang="fr-FR" altLang="fr-FR" b="1" dirty="0">
                <a:solidFill>
                  <a:srgbClr val="FF0000"/>
                </a:solidFill>
                <a:latin typeface="45 Helvetica Light"/>
              </a:rPr>
              <a:t> </a:t>
            </a:r>
            <a:r>
              <a:rPr lang="fr-FR" altLang="fr-FR" b="1" dirty="0">
                <a:solidFill>
                  <a:srgbClr val="000000"/>
                </a:solidFill>
                <a:latin typeface="45 Helvetica Light"/>
              </a:rPr>
              <a:t>:</a:t>
            </a:r>
            <a:endParaRPr lang="fr-FR" altLang="fr-FR" dirty="0">
              <a:solidFill>
                <a:srgbClr val="000000"/>
              </a:solidFill>
              <a:latin typeface="45 Helvetica Light"/>
            </a:endParaRPr>
          </a:p>
          <a:p>
            <a:pPr eaLnBrk="1" hangingPunct="1">
              <a:buFontTx/>
              <a:buChar char="-"/>
            </a:pPr>
            <a:r>
              <a:rPr lang="fr-FR" altLang="fr-FR" sz="1400" dirty="0">
                <a:solidFill>
                  <a:srgbClr val="000000"/>
                </a:solidFill>
                <a:latin typeface="45 Helvetica Light"/>
              </a:rPr>
              <a:t>  </a:t>
            </a:r>
            <a:r>
              <a:rPr lang="fr-FR" altLang="fr-FR" sz="2000" dirty="0">
                <a:solidFill>
                  <a:srgbClr val="000000"/>
                </a:solidFill>
                <a:latin typeface="45 Helvetica Light"/>
              </a:rPr>
              <a:t>Transfusion avant 1992 (actuellement risque nul)</a:t>
            </a:r>
          </a:p>
          <a:p>
            <a:pPr eaLnBrk="1" hangingPunct="1"/>
            <a:r>
              <a:rPr lang="fr-FR" altLang="fr-FR" sz="2000" dirty="0">
                <a:solidFill>
                  <a:srgbClr val="000000"/>
                </a:solidFill>
                <a:latin typeface="45 Helvetica Light"/>
              </a:rPr>
              <a:t>- Usage de drogues  IV ou sniff partage de petit matériel</a:t>
            </a:r>
          </a:p>
          <a:p>
            <a:pPr eaLnBrk="1" hangingPunct="1"/>
            <a:r>
              <a:rPr lang="fr-FR" altLang="fr-FR" sz="2000" dirty="0">
                <a:solidFill>
                  <a:srgbClr val="000000"/>
                </a:solidFill>
                <a:latin typeface="45 Helvetica Light"/>
              </a:rPr>
              <a:t>- Examens invasifs (avant 1992), acupuncture, soins dentaires, tatouages, piercing</a:t>
            </a:r>
          </a:p>
          <a:p>
            <a:pPr eaLnBrk="1" hangingPunct="1"/>
            <a:endParaRPr lang="fr-FR" altLang="fr-FR" sz="2000" dirty="0">
              <a:solidFill>
                <a:srgbClr val="000000"/>
              </a:solidFill>
              <a:latin typeface="45 Helvetica Light"/>
            </a:endParaRPr>
          </a:p>
        </p:txBody>
      </p:sp>
      <p:sp>
        <p:nvSpPr>
          <p:cNvPr id="93198" name="Text Box 21"/>
          <p:cNvSpPr txBox="1">
            <a:spLocks noChangeArrowheads="1"/>
          </p:cNvSpPr>
          <p:nvPr/>
        </p:nvSpPr>
        <p:spPr bwMode="auto">
          <a:xfrm>
            <a:off x="7498081" y="1514930"/>
            <a:ext cx="438912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fr-FR" sz="2000" b="1" u="sng" dirty="0" err="1">
                <a:solidFill>
                  <a:srgbClr val="FF0000"/>
                </a:solidFill>
                <a:latin typeface="45 Helvetica Light"/>
              </a:rPr>
              <a:t>Materno</a:t>
            </a:r>
            <a:r>
              <a:rPr lang="fr-FR" altLang="fr-FR" sz="2000" b="1" u="sng" dirty="0">
                <a:solidFill>
                  <a:srgbClr val="FF0000"/>
                </a:solidFill>
                <a:latin typeface="45 Helvetica Light"/>
              </a:rPr>
              <a:t>-fœtale </a:t>
            </a:r>
            <a:r>
              <a:rPr lang="fr-FR" altLang="fr-FR" sz="2000" b="1" u="sng" dirty="0">
                <a:solidFill>
                  <a:srgbClr val="000000"/>
                </a:solidFill>
                <a:latin typeface="45 Helvetica Light"/>
              </a:rPr>
              <a:t>:</a:t>
            </a:r>
          </a:p>
          <a:p>
            <a:pPr eaLnBrk="1" hangingPunct="1"/>
            <a:r>
              <a:rPr lang="fr-FR" altLang="fr-FR" sz="2000" dirty="0">
                <a:solidFill>
                  <a:srgbClr val="000000"/>
                </a:solidFill>
                <a:latin typeface="45 Helvetica Light"/>
              </a:rPr>
              <a:t>- Risque de transmission: 5-15%, 20% si co-infection VIH</a:t>
            </a:r>
          </a:p>
        </p:txBody>
      </p:sp>
      <p:sp>
        <p:nvSpPr>
          <p:cNvPr id="93200" name="Text Box 23"/>
          <p:cNvSpPr txBox="1">
            <a:spLocks noChangeArrowheads="1"/>
          </p:cNvSpPr>
          <p:nvPr/>
        </p:nvSpPr>
        <p:spPr bwMode="auto">
          <a:xfrm>
            <a:off x="4056650" y="3613725"/>
            <a:ext cx="41655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fr-FR" sz="2000" b="1" u="sng" dirty="0">
                <a:solidFill>
                  <a:srgbClr val="FF0000"/>
                </a:solidFill>
                <a:latin typeface="45 Helvetica Light"/>
              </a:rPr>
              <a:t>Voie sexuelle :  </a:t>
            </a:r>
            <a:r>
              <a:rPr lang="fr-FR" altLang="fr-FR" sz="2000" b="1" u="sng" dirty="0" err="1">
                <a:solidFill>
                  <a:srgbClr val="FF0000"/>
                </a:solidFill>
                <a:latin typeface="45 Helvetica Light"/>
              </a:rPr>
              <a:t>exceptionelle</a:t>
            </a:r>
            <a:r>
              <a:rPr lang="fr-FR" altLang="fr-FR" sz="2000" b="1" u="sng" dirty="0">
                <a:solidFill>
                  <a:srgbClr val="FF0000"/>
                </a:solidFill>
                <a:latin typeface="45 Helvetica Light"/>
              </a:rPr>
              <a:t> </a:t>
            </a:r>
            <a:r>
              <a:rPr lang="fr-FR" altLang="fr-FR" sz="2000" dirty="0">
                <a:solidFill>
                  <a:srgbClr val="000000"/>
                </a:solidFill>
                <a:latin typeface="45 Helvetica Light"/>
              </a:rPr>
              <a:t>favorisée par la co-infection VIH et rapports anaux et/ou traumatismes et IST associées (syphilis…)</a:t>
            </a:r>
          </a:p>
        </p:txBody>
      </p:sp>
    </p:spTree>
    <p:extLst>
      <p:ext uri="{BB962C8B-B14F-4D97-AF65-F5344CB8AC3E}">
        <p14:creationId xmlns:p14="http://schemas.microsoft.com/office/powerpoint/2010/main" val="413361902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87F50236-ED11-420D-9E7F-3DBBB77B7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502" y="1844161"/>
            <a:ext cx="9737387" cy="1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5400"/>
              </a:lnSpc>
              <a:defRPr/>
            </a:pPr>
            <a:r>
              <a:rPr lang="fr-FR" altLang="fr-FR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Histoire naturelle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FC12EEF-BE14-4CA8-82CD-675059ED6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014" y="5869998"/>
            <a:ext cx="2171700" cy="78105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BFDA069-50AC-4E71-BB4E-B11BF5395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77" y="5298498"/>
            <a:ext cx="16764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1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5">
            <a:extLst>
              <a:ext uri="{FF2B5EF4-FFF2-40B4-BE49-F238E27FC236}">
                <a16:creationId xmlns:a16="http://schemas.microsoft.com/office/drawing/2014/main" id="{F6DC8BEA-48E3-484F-AB51-CFBABA487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389" y="994198"/>
            <a:ext cx="1601787" cy="5095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txBody>
          <a:bodyPr lIns="80434" tIns="39511" rIns="80434" bIns="39511">
            <a:spAutoFit/>
          </a:bodyPr>
          <a:lstStyle/>
          <a:p>
            <a:pPr algn="ctr" defTabSz="677342">
              <a:defRPr/>
            </a:pPr>
            <a:r>
              <a:rPr lang="en-US" sz="2800">
                <a:latin typeface="+mn-lt"/>
                <a:ea typeface="ＭＳ Ｐゴシック" charset="0"/>
                <a:cs typeface="Arial" charset="0"/>
              </a:rPr>
              <a:t>Contage</a:t>
            </a:r>
          </a:p>
        </p:txBody>
      </p:sp>
      <p:sp>
        <p:nvSpPr>
          <p:cNvPr id="61446" name="Line 6">
            <a:extLst>
              <a:ext uri="{FF2B5EF4-FFF2-40B4-BE49-F238E27FC236}">
                <a16:creationId xmlns:a16="http://schemas.microsoft.com/office/drawing/2014/main" id="{EA48DD3B-5B07-4E1A-B934-10C5E8858F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8176" y="1245023"/>
            <a:ext cx="1050925" cy="63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 sz="2800">
              <a:latin typeface="+mn-lt"/>
              <a:ea typeface="ＭＳ Ｐゴシック" charset="0"/>
              <a:cs typeface="Arial" charset="0"/>
            </a:endParaRPr>
          </a:p>
        </p:txBody>
      </p:sp>
      <p:sp>
        <p:nvSpPr>
          <p:cNvPr id="61447" name="Line 7">
            <a:extLst>
              <a:ext uri="{FF2B5EF4-FFF2-40B4-BE49-F238E27FC236}">
                <a16:creationId xmlns:a16="http://schemas.microsoft.com/office/drawing/2014/main" id="{3C254ACE-A851-4E59-B931-6A8E02349C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4814" y="1799060"/>
            <a:ext cx="2093912" cy="711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 sz="2800">
              <a:latin typeface="+mn-lt"/>
              <a:ea typeface="ＭＳ Ｐゴシック" charset="0"/>
              <a:cs typeface="Arial" charset="0"/>
            </a:endParaRPr>
          </a:p>
        </p:txBody>
      </p:sp>
      <p:sp>
        <p:nvSpPr>
          <p:cNvPr id="61449" name="Rectangle 9">
            <a:extLst>
              <a:ext uri="{FF2B5EF4-FFF2-40B4-BE49-F238E27FC236}">
                <a16:creationId xmlns:a16="http://schemas.microsoft.com/office/drawing/2014/main" id="{58D892EB-3296-4C39-8C3F-6B9796425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339" y="2681710"/>
            <a:ext cx="1563687" cy="5095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0434" tIns="39511" rIns="80434" bIns="39511"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fr-FR" sz="2800">
                <a:latin typeface="+mn-lt"/>
                <a:cs typeface="Arial" charset="0"/>
              </a:rPr>
              <a:t> Guérison</a:t>
            </a:r>
          </a:p>
        </p:txBody>
      </p:sp>
      <p:sp>
        <p:nvSpPr>
          <p:cNvPr id="61450" name="Rectangle 10">
            <a:extLst>
              <a:ext uri="{FF2B5EF4-FFF2-40B4-BE49-F238E27FC236}">
                <a16:creationId xmlns:a16="http://schemas.microsoft.com/office/drawing/2014/main" id="{B5DBA467-254F-4468-BD86-3158A82FE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739" y="1789535"/>
            <a:ext cx="78422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0434" tIns="39511" rIns="80434" bIns="39511">
            <a:spAutoFit/>
          </a:bodyPr>
          <a:lstStyle/>
          <a:p>
            <a:pPr algn="ctr" defTabSz="677342">
              <a:defRPr/>
            </a:pPr>
            <a:r>
              <a:rPr lang="en-US" sz="2800">
                <a:solidFill>
                  <a:srgbClr val="FF0000"/>
                </a:solidFill>
                <a:latin typeface="+mn-lt"/>
                <a:ea typeface="ＭＳ Ｐゴシック" charset="0"/>
                <a:cs typeface="Arial" charset="0"/>
              </a:rPr>
              <a:t>30%</a:t>
            </a:r>
          </a:p>
        </p:txBody>
      </p:sp>
      <p:sp>
        <p:nvSpPr>
          <p:cNvPr id="61451" name="Line 11">
            <a:extLst>
              <a:ext uri="{FF2B5EF4-FFF2-40B4-BE49-F238E27FC236}">
                <a16:creationId xmlns:a16="http://schemas.microsoft.com/office/drawing/2014/main" id="{C31EF8C6-318B-4903-9D25-D24C9E2AF7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4926" y="1799060"/>
            <a:ext cx="1825625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 sz="2800">
              <a:latin typeface="+mn-lt"/>
              <a:ea typeface="ＭＳ Ｐゴシック" charset="0"/>
              <a:cs typeface="Arial" charset="0"/>
            </a:endParaRPr>
          </a:p>
        </p:txBody>
      </p:sp>
      <p:sp>
        <p:nvSpPr>
          <p:cNvPr id="61453" name="Rectangle 13">
            <a:extLst>
              <a:ext uri="{FF2B5EF4-FFF2-40B4-BE49-F238E27FC236}">
                <a16:creationId xmlns:a16="http://schemas.microsoft.com/office/drawing/2014/main" id="{2F6D8230-0A3A-4F51-9396-671F56C4E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8076" y="2465810"/>
            <a:ext cx="1639888" cy="9413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0434" tIns="39511" rIns="80434" bIns="39511">
            <a:spAutoFit/>
          </a:bodyPr>
          <a:lstStyle/>
          <a:p>
            <a:pPr algn="ctr" defTabSz="677342">
              <a:defRPr/>
            </a:pPr>
            <a:r>
              <a:rPr lang="en-US" sz="2800" dirty="0" err="1">
                <a:latin typeface="+mn-lt"/>
                <a:ea typeface="ＭＳ Ｐゴシック" charset="0"/>
                <a:cs typeface="Arial" charset="0"/>
              </a:rPr>
              <a:t>Hépatite</a:t>
            </a:r>
            <a:endParaRPr lang="en-US" sz="2800" dirty="0">
              <a:latin typeface="+mn-lt"/>
              <a:ea typeface="ＭＳ Ｐゴシック" charset="0"/>
              <a:cs typeface="Arial" charset="0"/>
            </a:endParaRPr>
          </a:p>
          <a:p>
            <a:pPr algn="ctr" defTabSz="677342">
              <a:defRPr/>
            </a:pPr>
            <a:r>
              <a:rPr lang="en-US" sz="2800" dirty="0" err="1">
                <a:latin typeface="+mn-lt"/>
                <a:ea typeface="ＭＳ Ｐゴシック" charset="0"/>
                <a:cs typeface="Arial" charset="0"/>
              </a:rPr>
              <a:t>chronique</a:t>
            </a:r>
            <a:endParaRPr lang="en-US" sz="2800" dirty="0">
              <a:latin typeface="+mn-lt"/>
              <a:ea typeface="ＭＳ Ｐゴシック" charset="0"/>
              <a:cs typeface="Arial" charset="0"/>
            </a:endParaRPr>
          </a:p>
        </p:txBody>
      </p:sp>
      <p:sp>
        <p:nvSpPr>
          <p:cNvPr id="61457" name="Line 17">
            <a:extLst>
              <a:ext uri="{FF2B5EF4-FFF2-40B4-BE49-F238E27FC236}">
                <a16:creationId xmlns:a16="http://schemas.microsoft.com/office/drawing/2014/main" id="{50BBA72A-1E2D-466A-87F3-AA584411F3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25076" y="3478635"/>
            <a:ext cx="2009775" cy="7969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 sz="2800">
              <a:latin typeface="+mn-lt"/>
              <a:ea typeface="ＭＳ Ｐゴシック" charset="0"/>
              <a:cs typeface="Arial" charset="0"/>
            </a:endParaRPr>
          </a:p>
        </p:txBody>
      </p:sp>
      <p:sp>
        <p:nvSpPr>
          <p:cNvPr id="61459" name="Rectangle 19">
            <a:extLst>
              <a:ext uri="{FF2B5EF4-FFF2-40B4-BE49-F238E27FC236}">
                <a16:creationId xmlns:a16="http://schemas.microsoft.com/office/drawing/2014/main" id="{D51929BB-B986-49F2-97A0-0DA018086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789" y="1789535"/>
            <a:ext cx="78422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0434" tIns="39511" rIns="80434" bIns="39511">
            <a:spAutoFit/>
          </a:bodyPr>
          <a:lstStyle/>
          <a:p>
            <a:pPr algn="ctr" defTabSz="677342">
              <a:defRPr/>
            </a:pPr>
            <a:r>
              <a:rPr lang="en-US" sz="2800" dirty="0">
                <a:solidFill>
                  <a:srgbClr val="FF0000"/>
                </a:solidFill>
                <a:latin typeface="+mn-lt"/>
                <a:ea typeface="ＭＳ Ｐゴシック" charset="0"/>
                <a:cs typeface="Arial" charset="0"/>
              </a:rPr>
              <a:t>70%</a:t>
            </a:r>
          </a:p>
        </p:txBody>
      </p:sp>
      <p:sp>
        <p:nvSpPr>
          <p:cNvPr id="61465" name="Rectangle 25">
            <a:extLst>
              <a:ext uri="{FF2B5EF4-FFF2-40B4-BE49-F238E27FC236}">
                <a16:creationId xmlns:a16="http://schemas.microsoft.com/office/drawing/2014/main" id="{FC16060C-0076-4DD1-8E95-6770BBC2A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9726" y="4370810"/>
            <a:ext cx="1381125" cy="511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  <a:effectLst/>
        </p:spPr>
        <p:txBody>
          <a:bodyPr wrap="none" lIns="80434" tIns="39511" rIns="80434" bIns="39511">
            <a:spAutoFit/>
          </a:bodyPr>
          <a:lstStyle/>
          <a:p>
            <a:pPr algn="ctr" defTabSz="677342">
              <a:defRPr/>
            </a:pPr>
            <a:r>
              <a:rPr lang="en-US" sz="2800" dirty="0" err="1">
                <a:latin typeface="+mn-lt"/>
                <a:ea typeface="ＭＳ Ｐゴシック" charset="0"/>
                <a:cs typeface="Arial" charset="0"/>
              </a:rPr>
              <a:t>Cirrhose</a:t>
            </a:r>
            <a:endParaRPr lang="en-US" sz="2800" dirty="0">
              <a:latin typeface="+mn-lt"/>
              <a:ea typeface="ＭＳ Ｐゴシック" charset="0"/>
              <a:cs typeface="Arial" charset="0"/>
            </a:endParaRPr>
          </a:p>
        </p:txBody>
      </p:sp>
      <p:sp>
        <p:nvSpPr>
          <p:cNvPr id="61466" name="Rectangle 26">
            <a:extLst>
              <a:ext uri="{FF2B5EF4-FFF2-40B4-BE49-F238E27FC236}">
                <a16:creationId xmlns:a16="http://schemas.microsoft.com/office/drawing/2014/main" id="{DEF7E642-4579-4581-ABFA-D8A0CD608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926" y="3321473"/>
            <a:ext cx="78581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0434" tIns="39511" rIns="80434" bIns="39511"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fr-FR" sz="2800" dirty="0">
                <a:solidFill>
                  <a:srgbClr val="FF0000"/>
                </a:solidFill>
                <a:latin typeface="+mn-lt"/>
                <a:cs typeface="Arial" charset="0"/>
              </a:rPr>
              <a:t>20%</a:t>
            </a:r>
          </a:p>
        </p:txBody>
      </p:sp>
      <p:sp>
        <p:nvSpPr>
          <p:cNvPr id="61467" name="Line 27">
            <a:extLst>
              <a:ext uri="{FF2B5EF4-FFF2-40B4-BE49-F238E27FC236}">
                <a16:creationId xmlns:a16="http://schemas.microsoft.com/office/drawing/2014/main" id="{B4462948-7D3E-44A6-9831-54C59E6594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16864" y="4656560"/>
            <a:ext cx="1187450" cy="5857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 sz="2800">
              <a:latin typeface="+mn-lt"/>
              <a:ea typeface="ＭＳ Ｐゴシック" charset="0"/>
              <a:cs typeface="Arial" charset="0"/>
            </a:endParaRPr>
          </a:p>
        </p:txBody>
      </p:sp>
      <p:sp>
        <p:nvSpPr>
          <p:cNvPr id="61469" name="Rectangle 29">
            <a:extLst>
              <a:ext uri="{FF2B5EF4-FFF2-40B4-BE49-F238E27FC236}">
                <a16:creationId xmlns:a16="http://schemas.microsoft.com/office/drawing/2014/main" id="{B6F8E88F-0526-4287-AE72-D1497D846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76" y="5494760"/>
            <a:ext cx="3122613" cy="9413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txBody>
          <a:bodyPr lIns="80434" tIns="39511" rIns="80434" bIns="39511">
            <a:spAutoFit/>
          </a:bodyPr>
          <a:lstStyle/>
          <a:p>
            <a:pPr algn="ctr" defTabSz="677342">
              <a:defRPr/>
            </a:pPr>
            <a:r>
              <a:rPr lang="en-US" sz="2800" dirty="0" err="1">
                <a:latin typeface="+mn-lt"/>
                <a:ea typeface="ＭＳ Ｐゴシック" charset="0"/>
                <a:cs typeface="Arial" charset="0"/>
              </a:rPr>
              <a:t>Carcinome</a:t>
            </a:r>
            <a:endParaRPr lang="en-US" sz="2800" dirty="0">
              <a:latin typeface="+mn-lt"/>
              <a:ea typeface="ＭＳ Ｐゴシック" charset="0"/>
              <a:cs typeface="Arial" charset="0"/>
            </a:endParaRPr>
          </a:p>
          <a:p>
            <a:pPr algn="ctr" defTabSz="677342">
              <a:defRPr/>
            </a:pPr>
            <a:r>
              <a:rPr lang="en-US" sz="2800" dirty="0" err="1">
                <a:latin typeface="+mn-lt"/>
                <a:ea typeface="ＭＳ Ｐゴシック" charset="0"/>
                <a:cs typeface="Arial" charset="0"/>
              </a:rPr>
              <a:t>hépatocellulaire</a:t>
            </a:r>
            <a:endParaRPr lang="en-US" sz="2800" dirty="0">
              <a:latin typeface="+mn-lt"/>
              <a:ea typeface="ＭＳ Ｐゴシック" charset="0"/>
              <a:cs typeface="Arial" charset="0"/>
            </a:endParaRPr>
          </a:p>
        </p:txBody>
      </p:sp>
      <p:sp>
        <p:nvSpPr>
          <p:cNvPr id="61470" name="Rectangle 30">
            <a:extLst>
              <a:ext uri="{FF2B5EF4-FFF2-40B4-BE49-F238E27FC236}">
                <a16:creationId xmlns:a16="http://schemas.microsoft.com/office/drawing/2014/main" id="{B421DAB9-94FA-425E-8AE2-D9B90C428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039" y="4448598"/>
            <a:ext cx="126682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0434" tIns="39511" rIns="80434" bIns="39511"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fr-FR" sz="2800">
                <a:solidFill>
                  <a:srgbClr val="FF0000"/>
                </a:solidFill>
                <a:latin typeface="+mn-lt"/>
                <a:cs typeface="Arial" charset="0"/>
              </a:rPr>
              <a:t>3% / an</a:t>
            </a:r>
            <a:endParaRPr lang="en-US" altLang="fr-FR" sz="2800" dirty="0">
              <a:solidFill>
                <a:srgbClr val="FF0000"/>
              </a:solidFill>
              <a:latin typeface="+mn-lt"/>
              <a:cs typeface="Arial" charset="0"/>
            </a:endParaRPr>
          </a:p>
        </p:txBody>
      </p:sp>
      <p:sp>
        <p:nvSpPr>
          <p:cNvPr id="61471" name="Rectangle 31">
            <a:extLst>
              <a:ext uri="{FF2B5EF4-FFF2-40B4-BE49-F238E27FC236}">
                <a16:creationId xmlns:a16="http://schemas.microsoft.com/office/drawing/2014/main" id="{82A88202-794B-4CD2-AD96-1C823E25D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239" y="778298"/>
            <a:ext cx="1716087" cy="9413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txBody>
          <a:bodyPr lIns="80434" tIns="39511" rIns="80434" bIns="39511">
            <a:spAutoFit/>
          </a:bodyPr>
          <a:lstStyle/>
          <a:p>
            <a:pPr algn="ctr" defTabSz="762000">
              <a:defRPr/>
            </a:pPr>
            <a:r>
              <a:rPr lang="en-US" altLang="fr-FR" sz="2800" dirty="0" err="1">
                <a:latin typeface="+mn-lt"/>
                <a:ea typeface="ＭＳ Ｐゴシック" pitchFamily="34" charset="-128"/>
              </a:rPr>
              <a:t>Hépatite</a:t>
            </a:r>
            <a:r>
              <a:rPr lang="en-US" altLang="fr-FR" sz="2800" dirty="0">
                <a:latin typeface="+mn-lt"/>
                <a:ea typeface="ＭＳ Ｐゴシック" pitchFamily="34" charset="-128"/>
              </a:rPr>
              <a:t> </a:t>
            </a:r>
            <a:r>
              <a:rPr lang="en-US" altLang="fr-FR" sz="2800" dirty="0" err="1">
                <a:latin typeface="+mn-lt"/>
                <a:ea typeface="ＭＳ Ｐゴシック" pitchFamily="34" charset="-128"/>
              </a:rPr>
              <a:t>aiguë</a:t>
            </a:r>
            <a:endParaRPr lang="en-US" altLang="fr-FR" sz="2800" dirty="0">
              <a:latin typeface="+mn-lt"/>
              <a:ea typeface="ＭＳ Ｐゴシック" pitchFamily="34" charset="-128"/>
            </a:endParaRPr>
          </a:p>
        </p:txBody>
      </p:sp>
      <p:sp>
        <p:nvSpPr>
          <p:cNvPr id="61472" name="Line 32">
            <a:extLst>
              <a:ext uri="{FF2B5EF4-FFF2-40B4-BE49-F238E27FC236}">
                <a16:creationId xmlns:a16="http://schemas.microsoft.com/office/drawing/2014/main" id="{0C3418E2-B534-4FED-ABC0-94FADBA8C89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8826" y="3489748"/>
            <a:ext cx="1884363" cy="16081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 sz="2800">
              <a:latin typeface="+mn-lt"/>
              <a:ea typeface="ＭＳ Ｐゴシック" charset="0"/>
              <a:cs typeface="Arial" charset="0"/>
            </a:endParaRPr>
          </a:p>
        </p:txBody>
      </p:sp>
      <p:sp>
        <p:nvSpPr>
          <p:cNvPr id="61474" name="Rectangle 34">
            <a:extLst>
              <a:ext uri="{FF2B5EF4-FFF2-40B4-BE49-F238E27FC236}">
                <a16:creationId xmlns:a16="http://schemas.microsoft.com/office/drawing/2014/main" id="{DD563006-9043-4099-BE28-F4B07A5F8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8576" y="5162973"/>
            <a:ext cx="2622550" cy="5111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0434" tIns="39511" rIns="80434" bIns="39511">
            <a:spAutoFit/>
          </a:bodyPr>
          <a:lstStyle/>
          <a:p>
            <a:pPr algn="ctr" defTabSz="677342">
              <a:defRPr/>
            </a:pPr>
            <a:r>
              <a:rPr lang="en-US" sz="2800">
                <a:latin typeface="+mn-lt"/>
                <a:ea typeface="ＭＳ Ｐゴシック" charset="0"/>
                <a:cs typeface="Arial" charset="0"/>
              </a:rPr>
              <a:t>Lymphotropisme</a:t>
            </a:r>
          </a:p>
        </p:txBody>
      </p:sp>
      <p:sp>
        <p:nvSpPr>
          <p:cNvPr id="61476" name="Rectangle 36">
            <a:extLst>
              <a:ext uri="{FF2B5EF4-FFF2-40B4-BE49-F238E27FC236}">
                <a16:creationId xmlns:a16="http://schemas.microsoft.com/office/drawing/2014/main" id="{B6DB9847-AB57-4688-9A0A-70BB96C0A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9364" y="3978698"/>
            <a:ext cx="2720975" cy="5111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0434" tIns="39511" rIns="80434" bIns="39511"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fr-FR" sz="2800">
                <a:latin typeface="+mn-lt"/>
                <a:cs typeface="Arial" charset="0"/>
              </a:rPr>
              <a:t>Cryoglobulinémie</a:t>
            </a:r>
          </a:p>
        </p:txBody>
      </p:sp>
      <p:sp>
        <p:nvSpPr>
          <p:cNvPr id="61477" name="Rectangle 37">
            <a:extLst>
              <a:ext uri="{FF2B5EF4-FFF2-40B4-BE49-F238E27FC236}">
                <a16:creationId xmlns:a16="http://schemas.microsoft.com/office/drawing/2014/main" id="{86ABE8E4-296B-4B44-BC71-2909B2EFB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8151" y="4507335"/>
            <a:ext cx="78422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0434" tIns="39511" rIns="80434" bIns="39511">
            <a:spAutoFit/>
          </a:bodyPr>
          <a:lstStyle/>
          <a:p>
            <a:pPr algn="ctr" defTabSz="677342">
              <a:defRPr/>
            </a:pPr>
            <a:r>
              <a:rPr lang="en-US" sz="2800" dirty="0">
                <a:latin typeface="+mn-lt"/>
                <a:ea typeface="ＭＳ Ｐゴシック" charset="0"/>
                <a:cs typeface="Arial" charset="0"/>
              </a:rPr>
              <a:t>40%</a:t>
            </a:r>
          </a:p>
        </p:txBody>
      </p:sp>
      <p:sp>
        <p:nvSpPr>
          <p:cNvPr id="61480" name="Rectangle 40">
            <a:extLst>
              <a:ext uri="{FF2B5EF4-FFF2-40B4-BE49-F238E27FC236}">
                <a16:creationId xmlns:a16="http://schemas.microsoft.com/office/drawing/2014/main" id="{3C73E62F-7B99-4E8E-AC33-E0222D7C6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1964" y="2794423"/>
            <a:ext cx="1755775" cy="5095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0434" tIns="39511" rIns="80434" bIns="39511">
            <a:spAutoFit/>
          </a:bodyPr>
          <a:lstStyle/>
          <a:p>
            <a:pPr algn="ctr" defTabSz="677342">
              <a:defRPr/>
            </a:pPr>
            <a:r>
              <a:rPr lang="en-US" sz="2800">
                <a:latin typeface="+mn-lt"/>
                <a:ea typeface="ＭＳ Ｐゴシック" charset="0"/>
                <a:cs typeface="Arial" charset="0"/>
              </a:rPr>
              <a:t>Vascularite</a:t>
            </a:r>
            <a:endParaRPr lang="en-US" sz="2800" dirty="0">
              <a:latin typeface="+mn-lt"/>
              <a:ea typeface="ＭＳ Ｐゴシック" charset="0"/>
              <a:cs typeface="Arial" charset="0"/>
            </a:endParaRPr>
          </a:p>
        </p:txBody>
      </p:sp>
      <p:sp>
        <p:nvSpPr>
          <p:cNvPr id="61481" name="Rectangle 41">
            <a:extLst>
              <a:ext uri="{FF2B5EF4-FFF2-40B4-BE49-F238E27FC236}">
                <a16:creationId xmlns:a16="http://schemas.microsoft.com/office/drawing/2014/main" id="{30328C7C-B488-4697-8686-45A159961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9876" y="3491335"/>
            <a:ext cx="1119188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0434" tIns="39511" rIns="80434" bIns="39511"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fr-FR" sz="2800" dirty="0">
                <a:latin typeface="+mn-lt"/>
                <a:cs typeface="Arial" charset="0"/>
              </a:rPr>
              <a:t>1 </a:t>
            </a:r>
            <a:r>
              <a:rPr lang="en-US" altLang="fr-FR" sz="2800" dirty="0" err="1">
                <a:latin typeface="+mn-lt"/>
                <a:cs typeface="Arial" charset="0"/>
              </a:rPr>
              <a:t>à</a:t>
            </a:r>
            <a:r>
              <a:rPr lang="en-US" altLang="fr-FR" sz="2800" dirty="0">
                <a:latin typeface="+mn-lt"/>
                <a:cs typeface="Arial" charset="0"/>
              </a:rPr>
              <a:t> 2%</a:t>
            </a:r>
          </a:p>
        </p:txBody>
      </p:sp>
      <p:sp>
        <p:nvSpPr>
          <p:cNvPr id="61484" name="Rectangle 44">
            <a:extLst>
              <a:ext uri="{FF2B5EF4-FFF2-40B4-BE49-F238E27FC236}">
                <a16:creationId xmlns:a16="http://schemas.microsoft.com/office/drawing/2014/main" id="{EF5F7F0E-513C-4983-B6D1-20072DB10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9264" y="1568873"/>
            <a:ext cx="1781175" cy="5111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0434" tIns="39511" rIns="80434" bIns="39511">
            <a:spAutoFit/>
          </a:bodyPr>
          <a:lstStyle/>
          <a:p>
            <a:pPr algn="ctr" defTabSz="677342">
              <a:defRPr/>
            </a:pPr>
            <a:r>
              <a:rPr lang="en-US" sz="2800" dirty="0" err="1">
                <a:latin typeface="+mn-lt"/>
                <a:ea typeface="ＭＳ Ｐゴシック" charset="0"/>
                <a:cs typeface="Arial" charset="0"/>
              </a:rPr>
              <a:t>Lymphome</a:t>
            </a:r>
            <a:endParaRPr lang="en-US" sz="2800" dirty="0">
              <a:latin typeface="+mn-lt"/>
              <a:ea typeface="ＭＳ Ｐゴシック" charset="0"/>
              <a:cs typeface="Arial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9B6D0F58-8D14-40AF-9160-085D1F52ACA2}"/>
              </a:ext>
            </a:extLst>
          </p:cNvPr>
          <p:cNvCxnSpPr/>
          <p:nvPr/>
        </p:nvCxnSpPr>
        <p:spPr>
          <a:xfrm>
            <a:off x="4604414" y="4908973"/>
            <a:ext cx="11112" cy="4762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A76F145-3272-40AC-B055-7AE520BE696D}"/>
              </a:ext>
            </a:extLst>
          </p:cNvPr>
          <p:cNvCxnSpPr/>
          <p:nvPr/>
        </p:nvCxnSpPr>
        <p:spPr>
          <a:xfrm>
            <a:off x="5429914" y="4594648"/>
            <a:ext cx="1290637" cy="5635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96E1F326-2E6D-4A4D-8F60-C2285F990263}"/>
              </a:ext>
            </a:extLst>
          </p:cNvPr>
          <p:cNvSpPr txBox="1"/>
          <p:nvPr/>
        </p:nvSpPr>
        <p:spPr>
          <a:xfrm>
            <a:off x="3769389" y="5488410"/>
            <a:ext cx="1920875" cy="954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800" dirty="0">
                <a:latin typeface="+mn-lt"/>
                <a:ea typeface="Arial" charset="0"/>
                <a:cs typeface="Arial" charset="0"/>
              </a:rPr>
              <a:t>Insuffisance</a:t>
            </a:r>
          </a:p>
          <a:p>
            <a:pPr algn="ctr">
              <a:defRPr/>
            </a:pPr>
            <a:r>
              <a:rPr lang="fr-FR" sz="2800" dirty="0">
                <a:latin typeface="+mn-lt"/>
                <a:ea typeface="Arial" charset="0"/>
                <a:cs typeface="Arial" charset="0"/>
              </a:rPr>
              <a:t>hépatique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A4AFB9-32D0-4C8D-9F13-4B8F8578669F}"/>
              </a:ext>
            </a:extLst>
          </p:cNvPr>
          <p:cNvSpPr txBox="1"/>
          <p:nvPr/>
        </p:nvSpPr>
        <p:spPr>
          <a:xfrm>
            <a:off x="5783926" y="5488410"/>
            <a:ext cx="2147888" cy="954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800" dirty="0">
                <a:latin typeface="+mn-lt"/>
                <a:ea typeface="Arial" charset="0"/>
                <a:cs typeface="Arial" charset="0"/>
              </a:rPr>
              <a:t>Hypertension</a:t>
            </a:r>
          </a:p>
          <a:p>
            <a:pPr algn="ctr">
              <a:defRPr/>
            </a:pPr>
            <a:r>
              <a:rPr lang="fr-FR" sz="2800" dirty="0">
                <a:latin typeface="+mn-lt"/>
                <a:ea typeface="Arial" charset="0"/>
                <a:cs typeface="Arial" charset="0"/>
              </a:rPr>
              <a:t>portale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4FABA40-C6CD-432F-8F97-B9617E11D268}"/>
              </a:ext>
            </a:extLst>
          </p:cNvPr>
          <p:cNvCxnSpPr/>
          <p:nvPr/>
        </p:nvCxnSpPr>
        <p:spPr>
          <a:xfrm flipV="1">
            <a:off x="10009851" y="3304010"/>
            <a:ext cx="0" cy="6746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7328CC1-7A3F-49AF-A083-D7D683CF93BC}"/>
              </a:ext>
            </a:extLst>
          </p:cNvPr>
          <p:cNvCxnSpPr/>
          <p:nvPr/>
        </p:nvCxnSpPr>
        <p:spPr>
          <a:xfrm flipV="1">
            <a:off x="10009851" y="2080048"/>
            <a:ext cx="0" cy="7143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DBB1A529-F282-4270-B025-A3B9504B0DFD}"/>
              </a:ext>
            </a:extLst>
          </p:cNvPr>
          <p:cNvCxnSpPr/>
          <p:nvPr/>
        </p:nvCxnSpPr>
        <p:spPr>
          <a:xfrm flipV="1">
            <a:off x="10009851" y="4494635"/>
            <a:ext cx="0" cy="6746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22576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C0441197EB6B4695A1B11F5498C99C" ma:contentTypeVersion="4" ma:contentTypeDescription="Crée un document." ma:contentTypeScope="" ma:versionID="1ac95ba90fd396be470a3175a6f9940f">
  <xsd:schema xmlns:xsd="http://www.w3.org/2001/XMLSchema" xmlns:xs="http://www.w3.org/2001/XMLSchema" xmlns:p="http://schemas.microsoft.com/office/2006/metadata/properties" xmlns:ns2="d856b34e-b76d-4bd5-8206-9c1eed661e4b" xmlns:ns3="42241b66-80ca-45dc-8e7e-0d55eb776c11" targetNamespace="http://schemas.microsoft.com/office/2006/metadata/properties" ma:root="true" ma:fieldsID="43602967cea6b90a25de0357e24f1bb3" ns2:_="" ns3:_="">
    <xsd:import namespace="d856b34e-b76d-4bd5-8206-9c1eed661e4b"/>
    <xsd:import namespace="42241b66-80ca-45dc-8e7e-0d55eb776c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56b34e-b76d-4bd5-8206-9c1eed661e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241b66-80ca-45dc-8e7e-0d55eb776c1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822766-77AB-4828-BAD7-637523E1C6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601AC8-E53D-4D86-A134-E72A49615BDA}">
  <ds:schemaRefs>
    <ds:schemaRef ds:uri="http://purl.org/dc/dcmitype/"/>
    <ds:schemaRef ds:uri="42241b66-80ca-45dc-8e7e-0d55eb776c11"/>
    <ds:schemaRef ds:uri="http://schemas.openxmlformats.org/package/2006/metadata/core-properties"/>
    <ds:schemaRef ds:uri="d856b34e-b76d-4bd5-8206-9c1eed661e4b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2A4E860-9123-4A3B-9000-A829FF1704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56b34e-b76d-4bd5-8206-9c1eed661e4b"/>
    <ds:schemaRef ds:uri="42241b66-80ca-45dc-8e7e-0d55eb776c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43284</TotalTime>
  <Words>2311</Words>
  <Application>Microsoft Office PowerPoint</Application>
  <PresentationFormat>Grand écran</PresentationFormat>
  <Paragraphs>447</Paragraphs>
  <Slides>53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53</vt:i4>
      </vt:variant>
    </vt:vector>
  </HeadingPairs>
  <TitlesOfParts>
    <vt:vector size="69" baseType="lpstr">
      <vt:lpstr>ＭＳ Ｐゴシック</vt:lpstr>
      <vt:lpstr>ＭＳ Ｐゴシック</vt:lpstr>
      <vt:lpstr>35 Helvetica Thin</vt:lpstr>
      <vt:lpstr>45 Helvetica Light</vt:lpstr>
      <vt:lpstr>Arial</vt:lpstr>
      <vt:lpstr>Calibri</vt:lpstr>
      <vt:lpstr>Calibri Light</vt:lpstr>
      <vt:lpstr>Comic Sans MS</vt:lpstr>
      <vt:lpstr>Futura Medium</vt:lpstr>
      <vt:lpstr>Garamond</vt:lpstr>
      <vt:lpstr>Times New Roman</vt:lpstr>
      <vt:lpstr>Verdana</vt:lpstr>
      <vt:lpstr>Wingdings</vt:lpstr>
      <vt:lpstr>Wingdings 3</vt:lpstr>
      <vt:lpstr>Thème Office</vt:lpstr>
      <vt:lpstr>1_Thème Office</vt:lpstr>
      <vt:lpstr>Les hépatites virales B et C -formation TROD-</vt:lpstr>
      <vt:lpstr> Les virus de l’hépatite B et C ciblent: LE FOIE</vt:lpstr>
      <vt:lpstr>Présentation PowerPoint</vt:lpstr>
      <vt:lpstr>Présentation PowerPoint</vt:lpstr>
      <vt:lpstr>Des populations à risque identifiées</vt:lpstr>
      <vt:lpstr>Présentation PowerPoint</vt:lpstr>
      <vt:lpstr>Présentation PowerPoint</vt:lpstr>
      <vt:lpstr>Présentation PowerPoint</vt:lpstr>
      <vt:lpstr>Présentation PowerPoint</vt:lpstr>
      <vt:lpstr>Stades de fibrose</vt:lpstr>
      <vt:lpstr>La cirrhose</vt:lpstr>
      <vt:lpstr>Présentation PowerPoint</vt:lpstr>
      <vt:lpstr>Présentation PowerPoint</vt:lpstr>
      <vt:lpstr>Y a-t-il des facteurs d’accélération  de la fibrose vers la cirrhose?</vt:lpstr>
      <vt:lpstr>Présentation PowerPoint</vt:lpstr>
      <vt:lpstr>Présentation PowerPoint</vt:lpstr>
      <vt:lpstr>COMMENT dépister ? Les outils</vt:lpstr>
      <vt:lpstr> Le diagnostic</vt:lpstr>
      <vt:lpstr>Comment affirmer le diagnostic d’infection à VHC? </vt:lpstr>
      <vt:lpstr>Du dépistage au diagnostic</vt:lpstr>
      <vt:lpstr>Présentation PowerPoint</vt:lpstr>
      <vt:lpstr>Présentation PowerPoint</vt:lpstr>
      <vt:lpstr>Présentation PowerPoint</vt:lpstr>
      <vt:lpstr>La guérison</vt:lpstr>
      <vt:lpstr>Présentation PowerPoint</vt:lpstr>
      <vt:lpstr>Présentation PowerPoint</vt:lpstr>
      <vt:lpstr>Présentation PowerPoint</vt:lpstr>
      <vt:lpstr>En population générale la prévalence de l’hépatite chronique B 0,30% [0,13-0,70] soit environ 135 000  individus Plus de 50% ignorent leur statut </vt:lpstr>
      <vt:lpstr>Présentation PowerPoint</vt:lpstr>
      <vt:lpstr>Présentation PowerPoint</vt:lpstr>
      <vt:lpstr>Présentation PowerPoint</vt:lpstr>
      <vt:lpstr>COMMENT dépister ? Les outils</vt:lpstr>
      <vt:lpstr>La sérologie de dépistage</vt:lpstr>
      <vt:lpstr> Le diagnostic</vt:lpstr>
      <vt:lpstr>Place des autres bilans dans la prise en charge</vt:lpstr>
      <vt:lpstr>Dépistage obligatoire chez la femme enceinte</vt:lpstr>
      <vt:lpstr>Présentation PowerPoint</vt:lpstr>
      <vt:lpstr>Présentation PowerPoint</vt:lpstr>
      <vt:lpstr>Présentation PowerPoint</vt:lpstr>
      <vt:lpstr>Les différentes phases d’hépatite chronique B</vt:lpstr>
      <vt:lpstr>LE PORTAGE CHRONIQUE DU VHB </vt:lpstr>
      <vt:lpstr>Présentation PowerPoint</vt:lpstr>
      <vt:lpstr>Pourquoi on ne traite pas toutes les hépatites chronique B?</vt:lpstr>
      <vt:lpstr>Présentation PowerPoint</vt:lpstr>
      <vt:lpstr>                Prévention = Vaccination VHB</vt:lpstr>
      <vt:lpstr>Présentation PowerPoint</vt:lpstr>
      <vt:lpstr>Présentation PowerPoint</vt:lpstr>
      <vt:lpstr>Présentation PowerPoint</vt:lpstr>
      <vt:lpstr>ETP : suivi, recontamination, Réduction des Risques et des Dommages (RDRD) </vt:lpstr>
      <vt:lpstr>Ce qui fonctionne</vt:lpstr>
      <vt:lpstr> Objectif  OMS: élimination de l’infection par le                                                      VHC avant 2030 (2025)</vt:lpstr>
      <vt:lpstr>Conclusion :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Jennifer ROSE</dc:creator>
  <cp:lastModifiedBy>WEY MARIE CLAUDE</cp:lastModifiedBy>
  <cp:revision>217</cp:revision>
  <cp:lastPrinted>2023-02-15T09:33:13Z</cp:lastPrinted>
  <dcterms:created xsi:type="dcterms:W3CDTF">2019-02-26T14:24:09Z</dcterms:created>
  <dcterms:modified xsi:type="dcterms:W3CDTF">2023-10-24T11:28:58Z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0x01010007C0441197EB6B4695A1B11F5498C99C</vt:lpwstr>
  </property>
</Properties>
</file>