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4" r:id="rId5"/>
  </p:sldMasterIdLst>
  <p:notesMasterIdLst>
    <p:notesMasterId r:id="rId38"/>
  </p:notesMasterIdLst>
  <p:handoutMasterIdLst>
    <p:handoutMasterId r:id="rId39"/>
  </p:handoutMasterIdLst>
  <p:sldIdLst>
    <p:sldId id="1638" r:id="rId6"/>
    <p:sldId id="331" r:id="rId7"/>
    <p:sldId id="681" r:id="rId8"/>
    <p:sldId id="258" r:id="rId9"/>
    <p:sldId id="427" r:id="rId10"/>
    <p:sldId id="259" r:id="rId11"/>
    <p:sldId id="1627" r:id="rId12"/>
    <p:sldId id="430" r:id="rId13"/>
    <p:sldId id="1634" r:id="rId14"/>
    <p:sldId id="260" r:id="rId15"/>
    <p:sldId id="1635" r:id="rId16"/>
    <p:sldId id="263" r:id="rId17"/>
    <p:sldId id="264" r:id="rId18"/>
    <p:sldId id="266" r:id="rId19"/>
    <p:sldId id="1628" r:id="rId20"/>
    <p:sldId id="598" r:id="rId21"/>
    <p:sldId id="717" r:id="rId22"/>
    <p:sldId id="267" r:id="rId23"/>
    <p:sldId id="429" r:id="rId24"/>
    <p:sldId id="443" r:id="rId25"/>
    <p:sldId id="1644" r:id="rId26"/>
    <p:sldId id="1630" r:id="rId27"/>
    <p:sldId id="1631" r:id="rId28"/>
    <p:sldId id="1648" r:id="rId29"/>
    <p:sldId id="1649" r:id="rId30"/>
    <p:sldId id="296" r:id="rId31"/>
    <p:sldId id="1650" r:id="rId32"/>
    <p:sldId id="1629" r:id="rId33"/>
    <p:sldId id="313" r:id="rId34"/>
    <p:sldId id="281" r:id="rId35"/>
    <p:sldId id="1622" r:id="rId36"/>
    <p:sldId id="437" r:id="rId37"/>
  </p:sldIdLst>
  <p:sldSz cx="12192000" cy="6858000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dalena Meszaros" initials="MM" lastIdx="1" clrIdx="0">
    <p:extLst>
      <p:ext uri="{19B8F6BF-5375-455C-9EA6-DF929625EA0E}">
        <p15:presenceInfo xmlns:p15="http://schemas.microsoft.com/office/powerpoint/2012/main" userId="ef283194ce9f35d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7EBC9F-D00E-2000-B98A-F36F6AF47BDB}" v="37" dt="2021-04-09T08:27:59.886"/>
    <p1510:client id="{10F9F459-0863-38C6-84C1-61DEA4EF7E8B}" v="20" dt="2021-06-03T13:35:44.363"/>
    <p1510:client id="{5F6D4FCC-14F5-A4E5-5769-EAE98B7C44A2}" v="37" dt="2021-04-07T13:46:00.350"/>
    <p1510:client id="{F0EC58BB-2606-91F5-239E-CF03650C684F}" v="6" dt="2021-03-30T09:29:00.8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1834" autoAdjust="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commentAuthors" Target="commentAuthors.xml"/><Relationship Id="rId66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A912C-2218-AA42-9FA1-8BFFF4C44A86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77A25-DCAC-A84F-AFD3-2AF4A5F95E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50018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482B6-FDF6-5040-9F65-990626EA5533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15155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FAD0C-1B0D-0042-AE7B-222851C1B8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4571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984375" y="569913"/>
            <a:ext cx="5072063" cy="2854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849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BB0B2E2-048E-4A8A-BBAC-B6FCC47DEECD}" type="slidenum">
              <a:rPr lang="fr-FR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614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751CC71E-32FF-4D4C-9093-565A98ABC7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4159924-7EF7-4656-985B-66031F82AE66}" type="slidenum">
              <a:rPr lang="fr-FR" altLang="fr-FR" smtClean="0">
                <a:ea typeface="ＭＳ Ｐゴシック" panose="020B0600070205080204" pitchFamily="34" charset="-128"/>
              </a:rPr>
              <a:pPr/>
              <a:t>8</a:t>
            </a:fld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6DFD7D68-2ED8-4991-972F-B141450711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" y="750888"/>
            <a:ext cx="6592888" cy="3709987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8F13E8F4-D6E1-4F62-8DBE-395B2ECA5F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89212" y="4728942"/>
            <a:ext cx="4890665" cy="44893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defTabSz="762000"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72460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Nouveaux outils</a:t>
            </a:r>
          </a:p>
          <a:p>
            <a:r>
              <a:rPr lang="fr-FR" dirty="0"/>
              <a:t>Nom de spé disponibles</a:t>
            </a:r>
          </a:p>
          <a:p>
            <a:r>
              <a:rPr lang="fr-FR" dirty="0" err="1"/>
              <a:t>Ssb</a:t>
            </a:r>
            <a:r>
              <a:rPr lang="fr-FR" dirty="0"/>
              <a:t> / spé</a:t>
            </a:r>
          </a:p>
          <a:p>
            <a:r>
              <a:rPr lang="fr-FR" dirty="0"/>
              <a:t>prix</a:t>
            </a:r>
          </a:p>
          <a:p>
            <a:r>
              <a:rPr lang="fr-FR" dirty="0"/>
              <a:t>Remboursement ……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790CD-4853-4FB1-AE08-4D817256316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258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B71F6C-B537-4F24-9E96-9694E7B7FCA5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497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984375" y="569913"/>
            <a:ext cx="5072063" cy="2854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849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BB0B2E2-048E-4A8A-BBAC-B6FCC47DEECD}" type="slidenum">
              <a:rPr lang="fr-FR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47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Nouveaux outils</a:t>
            </a:r>
          </a:p>
          <a:p>
            <a:r>
              <a:rPr lang="fr-FR" dirty="0"/>
              <a:t>Nom de spé disponibles</a:t>
            </a:r>
          </a:p>
          <a:p>
            <a:r>
              <a:rPr lang="fr-FR" dirty="0" err="1"/>
              <a:t>Ssb</a:t>
            </a:r>
            <a:r>
              <a:rPr lang="fr-FR" dirty="0"/>
              <a:t> / spé</a:t>
            </a:r>
          </a:p>
          <a:p>
            <a:r>
              <a:rPr lang="fr-FR" dirty="0"/>
              <a:t>prix</a:t>
            </a:r>
          </a:p>
          <a:p>
            <a:r>
              <a:rPr lang="fr-FR" dirty="0"/>
              <a:t>Remboursement ……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790CD-4853-4FB1-AE08-4D8172563160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120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Traitement qui ne guérit pas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FAD0C-1B0D-0042-AE7B-222851C1B8BC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703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faire la preuve de la présence d’AC anti-</a:t>
            </a:r>
            <a:r>
              <a:rPr lang="fr-FR" dirty="0" err="1"/>
              <a:t>HBs</a:t>
            </a:r>
            <a:r>
              <a:rPr lang="fr-FR" dirty="0"/>
              <a:t> et de l’absence de portage chronique de l’</a:t>
            </a:r>
            <a:r>
              <a:rPr lang="fr-FR" dirty="0" err="1"/>
              <a:t>AgHBs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FAD0C-1B0D-0042-AE7B-222851C1B8BC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194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241F51-5832-46F8-9452-B137CEC2C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CC76D19-9931-442A-AFB0-89E2A8742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740238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A8B57D2F-C3C2-4D91-8EA4-B262E25AC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DF95C-043E-4F3B-B7CE-B0BEC0CC917B}" type="datetimeFigureOut">
              <a:rPr lang="fr-FR" altLang="fr-FR"/>
              <a:pPr>
                <a:defRPr/>
              </a:pPr>
              <a:t>26/06/2023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AAD7EB8B-798A-40C1-9A6B-2893F72F3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23E41360-3921-4FF8-9C4B-B079013F8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C8EB7-CD4F-428C-9E9E-A03C586F2FC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73347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33891CD5-034B-4907-AF66-2E8AC6F95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B4A67-2B40-444F-B118-239F1DF4B630}" type="datetimeFigureOut">
              <a:rPr lang="fr-FR" altLang="fr-FR"/>
              <a:pPr>
                <a:defRPr/>
              </a:pPr>
              <a:t>26/06/2023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6C9DEAFF-19ED-422F-A542-013B21D3F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2D2857F0-4DFD-4F3C-A490-92CC6D518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EDCCF-FEFD-436C-B546-685EC332975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63956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368C1C-6A94-404B-86E1-D481303BA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1DF3-E9B3-4FD3-9E83-E17C9BC1D86D}" type="datetimeFigureOut">
              <a:rPr lang="fr-FR" altLang="fr-FR"/>
              <a:pPr>
                <a:defRPr/>
              </a:pPr>
              <a:t>26/06/2023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0DBC6C-693F-448E-A27B-1BDD70399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FBA6AE-A1D6-40A7-8FB8-6F197378F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78F74-5F69-4A19-AA39-042FFD7C1E9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80560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680F61-7A3D-45FA-9C70-27B850D64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DA156-08EB-4877-84B0-B60B9AF49DEE}" type="datetimeFigureOut">
              <a:rPr lang="fr-FR" altLang="fr-FR"/>
              <a:pPr>
                <a:defRPr/>
              </a:pPr>
              <a:t>26/06/2023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B3758F-4668-48DA-9B5A-758BA9BAF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957BB7-C798-4F3F-9047-A84DDF560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4691A-4208-4274-9C06-FFAB784FC42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63263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723576" y="6436080"/>
            <a:ext cx="7391400" cy="360363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998"/>
            </a:lvl1pPr>
          </a:lstStyle>
          <a:p>
            <a:pPr lvl="0"/>
            <a:endParaRPr lang="en-GB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1197" y="6436080"/>
            <a:ext cx="7391400" cy="360363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998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2055351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8C4A00-6742-4A31-9D17-CDA95E6D2E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F44434-840B-498F-9255-6B08765C95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0ECA48-1900-42A6-90E9-2CA42598D2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6196E-CD9B-434B-BB8B-53D5FA5C08B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79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83D2B5-E3E3-4F78-9101-B0800E917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9EA998-6363-448A-A800-1627968D9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084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5427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D40905-9CDA-42CB-A307-C87962FC7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BBCD6-1534-4F19-8807-9E9EFF0E3AD7}" type="datetimeFigureOut">
              <a:rPr lang="fr-FR" altLang="fr-FR"/>
              <a:pPr>
                <a:defRPr/>
              </a:pPr>
              <a:t>26/06/2023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E668BB-A128-49CE-BEA4-96A045B93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095B25-1720-4F41-8FAD-AACC621BB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14556-BF8B-4B58-8477-C6DC2CF89BA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16943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114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4347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FA1C2A-753A-4FC3-AA8F-89F464619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9DFF1-FBB3-480E-A0B3-3D93444E1397}" type="datetimeFigureOut">
              <a:rPr lang="fr-FR" altLang="fr-FR"/>
              <a:pPr>
                <a:defRPr/>
              </a:pPr>
              <a:t>26/06/2023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87CB07-99D3-4930-BCBE-EFBBFBC8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B150DD-15A1-405F-BEEC-281171513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65FAA-D020-4875-8E5D-991DA9F00CA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7487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6077D305-95D4-4922-AAC4-8CC28E7B8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7BC24-65B6-4AB5-8140-E5CF65611CF9}" type="datetimeFigureOut">
              <a:rPr lang="fr-FR" altLang="fr-FR"/>
              <a:pPr>
                <a:defRPr/>
              </a:pPr>
              <a:t>26/06/2023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18B7EFCB-A3FA-4480-A9DD-4C571ABE0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C3E0FD6F-9D6A-4DAB-853F-CFBB279AF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3E0E0-7B54-4A73-BC8B-79B5FB5B974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4226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11D51232-58A0-4C02-B2E9-BB3B03421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9BD32-24DB-4198-B6F6-D923E48EEF57}" type="datetimeFigureOut">
              <a:rPr lang="fr-FR" altLang="fr-FR"/>
              <a:pPr>
                <a:defRPr/>
              </a:pPr>
              <a:t>26/06/2023</a:t>
            </a:fld>
            <a:endParaRPr lang="fr-FR" alt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7D312D94-6850-43FB-8CBF-D3C0EC7C3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C4C0430-BDE4-4E2D-A234-9A4FAB1A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A385B-617C-4295-A63B-7F08428E4CA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1965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5C54989F-C3F4-4BBB-8130-F2A25DE2A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69404-C19F-4932-B2B1-D9FC5EC55F7A}" type="datetimeFigureOut">
              <a:rPr lang="fr-FR" altLang="fr-FR"/>
              <a:pPr>
                <a:defRPr/>
              </a:pPr>
              <a:t>26/06/2023</a:t>
            </a:fld>
            <a:endParaRPr lang="fr-FR" alt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5507B5C4-E98B-4D41-9649-D4FA93454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54BEC752-5932-4906-98B2-8CA0C4030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34A26-D300-41C5-8CB6-425D6BB3A0B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1806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B071071A-5080-4613-AD39-BF2795597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E15D5-1FF8-4F67-9270-06589D59C489}" type="datetimeFigureOut">
              <a:rPr lang="fr-FR" altLang="fr-FR"/>
              <a:pPr>
                <a:defRPr/>
              </a:pPr>
              <a:t>26/06/2023</a:t>
            </a:fld>
            <a:endParaRPr lang="fr-FR" alt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0440BD07-418D-498B-9CB3-8137D0C12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B7C3F259-D5C3-4C2B-A66B-AF3830089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20AA5-BCDA-45DA-B2B2-6A428D662A4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18059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7BDE533-1B5B-4A4F-888B-5FD3F6C45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CA8311-4EFE-40EA-BEDA-787B6364A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1CD1BD-F001-4541-8ECA-DE754EC9D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ABC709-C0BA-469A-82C3-4750754EF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19FD50-4BEB-416E-BEDD-FA12B3F21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A1000-547D-4BB3-8515-F42C34B4291E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49D1F30-993B-40C7-9513-BF0C592E2E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1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72B9370E-89CD-4A25-91F5-E262AA437AF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85510B7F-2DA1-43D2-8318-C778B036F4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11945C-AD13-4A64-AE00-8C5208554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E6E5B1B-EF78-4DC5-8F85-740ECBD910F2}" type="datetimeFigureOut">
              <a:rPr lang="fr-FR" altLang="fr-FR"/>
              <a:pPr>
                <a:defRPr/>
              </a:pPr>
              <a:t>26/06/2023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279091-ACE4-431F-B30D-E8F6A088D0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2B82E9-78AC-4CF8-88D9-7A335AFC5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64F1553-6869-4B79-98A2-21AC245F154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2306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7" r:id="rId12"/>
    <p:sldLayoutId id="214748366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zumablog.com/images/281/Piercing.jpg?0.8054530321496377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www.francetop.net/pic/Le+tatouage_16198.jpg" TargetMode="External"/><Relationship Id="rId9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zumablog.com/images/281/Piercing.jpg?0.8054530321496377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www.francetop.net/pic/Le+tatouage_16198.jpg" TargetMode="External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564D28-4857-4D42-9480-58825F249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1400" y="1553901"/>
            <a:ext cx="9144000" cy="164649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Les </a:t>
            </a:r>
            <a:r>
              <a:rPr lang="en-US" b="1" dirty="0" err="1">
                <a:solidFill>
                  <a:srgbClr val="1F497D"/>
                </a:solidFill>
                <a:latin typeface="Arial" charset="0"/>
                <a:cs typeface="Arial" charset="0"/>
              </a:rPr>
              <a:t>hépatites</a:t>
            </a:r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1F497D"/>
                </a:solidFill>
                <a:latin typeface="Arial" charset="0"/>
                <a:cs typeface="Arial" charset="0"/>
              </a:rPr>
              <a:t>virales</a:t>
            </a:r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 B et C</a:t>
            </a:r>
            <a:b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</a:br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660B677-A8F6-47B2-A32B-2E0BD18B55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120" y="503459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fr-FR" sz="3200" dirty="0" smtClean="0">
                <a:solidFill>
                  <a:srgbClr val="1F497D"/>
                </a:solidFill>
              </a:rPr>
              <a:t>27 JUIN 2023</a:t>
            </a:r>
          </a:p>
          <a:p>
            <a:r>
              <a:rPr lang="fr-FR" dirty="0" smtClean="0">
                <a:solidFill>
                  <a:srgbClr val="1F497D"/>
                </a:solidFill>
              </a:rPr>
              <a:t>RENCONTRES COHEP</a:t>
            </a:r>
          </a:p>
          <a:p>
            <a:r>
              <a:rPr lang="fr-FR" sz="3200" dirty="0" smtClean="0">
                <a:solidFill>
                  <a:srgbClr val="1F497D"/>
                </a:solidFill>
              </a:rPr>
              <a:t>MILLAU</a:t>
            </a:r>
            <a:endParaRPr lang="fr-FR" sz="3200" dirty="0">
              <a:solidFill>
                <a:srgbClr val="1F497D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C338BD7-78B5-48B5-93F2-F7E0A2AEA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445" y="5627543"/>
            <a:ext cx="2171700" cy="78105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F283A00-D13F-4AF6-942B-D002C17C0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95" y="5056043"/>
            <a:ext cx="167640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fr-FR" altLang="fr-FR" sz="4200" b="1" dirty="0"/>
              <a:t>La cirrhose</a:t>
            </a:r>
          </a:p>
        </p:txBody>
      </p:sp>
      <p:pic>
        <p:nvPicPr>
          <p:cNvPr id="8199" name="Picture 7" descr="GP_CIRRH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74" y="908489"/>
            <a:ext cx="4338908" cy="27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888938" y="2156704"/>
            <a:ext cx="7272337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2000" b="1" dirty="0"/>
              <a:t>Au début le foie fonctionne normalement</a:t>
            </a:r>
          </a:p>
          <a:p>
            <a:endParaRPr lang="fr-FR" altLang="fr-FR" sz="2000" b="1" dirty="0"/>
          </a:p>
          <a:p>
            <a:r>
              <a:rPr lang="fr-FR" altLang="fr-FR" sz="2000" b="1" dirty="0"/>
              <a:t>Puis, il ne « digère » plus normalement les médicaments, les nutriments, les toxiques, qui vont s’accumuler dans le corps</a:t>
            </a:r>
          </a:p>
          <a:p>
            <a:endParaRPr lang="fr-FR" altLang="fr-FR" sz="2000" b="1" dirty="0"/>
          </a:p>
          <a:p>
            <a:r>
              <a:rPr lang="fr-FR" altLang="fr-FR" sz="2000" b="1" dirty="0"/>
              <a:t>Il ne se laisse plus traverser correctement par la veine porte qui gonfle:</a:t>
            </a:r>
          </a:p>
          <a:p>
            <a:r>
              <a:rPr lang="fr-FR" altLang="fr-FR" sz="2000" b="1" dirty="0"/>
              <a:t>	apparition de varices œsophage (fibroscopie gastrique)</a:t>
            </a:r>
          </a:p>
          <a:p>
            <a:r>
              <a:rPr lang="fr-FR" altLang="fr-FR" sz="2000" b="1" dirty="0"/>
              <a:t>	Ascite</a:t>
            </a:r>
          </a:p>
          <a:p>
            <a:r>
              <a:rPr lang="fr-FR" altLang="fr-FR" sz="2000" b="1" dirty="0"/>
              <a:t>	Chute des plaquettes</a:t>
            </a:r>
          </a:p>
          <a:p>
            <a:endParaRPr lang="fr-FR" altLang="fr-FR" sz="2000" b="1" dirty="0"/>
          </a:p>
          <a:p>
            <a:r>
              <a:rPr lang="fr-FR" altLang="fr-FR" sz="2000" b="1" dirty="0"/>
              <a:t>Il y a un risque de cancer</a:t>
            </a:r>
          </a:p>
          <a:p>
            <a:r>
              <a:rPr lang="fr-FR" altLang="fr-FR" sz="2000" b="1" dirty="0"/>
              <a:t>	nécessité de faire des échographies (6 mois)</a:t>
            </a:r>
          </a:p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38911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87F50236-ED11-420D-9E7F-3DBBB77B7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927" y="2019258"/>
            <a:ext cx="9737387" cy="16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ts val="5400"/>
              </a:lnSpc>
              <a:defRPr/>
            </a:pPr>
            <a:r>
              <a:rPr lang="fr-FR" altLang="fr-FR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Le dépistage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CE12759-BBD5-49B0-B85A-5A138C31C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405" y="272375"/>
            <a:ext cx="1880403" cy="1342416"/>
          </a:xfrm>
          <a:prstGeom prst="rect">
            <a:avLst/>
          </a:prstGeom>
        </p:spPr>
      </p:pic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E8EEABCF-F186-4D4B-B0A0-6208409B8938}"/>
              </a:ext>
            </a:extLst>
          </p:cNvPr>
          <p:cNvSpPr txBox="1">
            <a:spLocks/>
          </p:cNvSpPr>
          <p:nvPr/>
        </p:nvSpPr>
        <p:spPr bwMode="auto">
          <a:xfrm>
            <a:off x="223736" y="3918391"/>
            <a:ext cx="11443016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b="1" dirty="0">
                <a:solidFill>
                  <a:srgbClr val="FF0000"/>
                </a:solidFill>
              </a:rPr>
              <a:t>=</a:t>
            </a:r>
            <a:r>
              <a:rPr lang="fr-FR" sz="3600" b="1" dirty="0"/>
              <a:t> </a:t>
            </a:r>
            <a:r>
              <a:rPr lang="fr-FR" sz="3600" b="1" dirty="0">
                <a:solidFill>
                  <a:srgbClr val="FF0000"/>
                </a:solidFill>
              </a:rPr>
              <a:t>Recherche des Anticorps dirigés contre le virus (</a:t>
            </a:r>
            <a:r>
              <a:rPr lang="fr-FR" sz="3600" b="1" dirty="0" err="1">
                <a:solidFill>
                  <a:srgbClr val="FF0000"/>
                </a:solidFill>
              </a:rPr>
              <a:t>Ac</a:t>
            </a:r>
            <a:r>
              <a:rPr lang="fr-FR" sz="3600" b="1" dirty="0">
                <a:solidFill>
                  <a:srgbClr val="FF0000"/>
                </a:solidFill>
              </a:rPr>
              <a:t> VHC)</a:t>
            </a: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C263184E-76F0-402A-8451-A75F3B4A0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5559" y="5575589"/>
            <a:ext cx="2171700" cy="78105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C736B53-D8E5-4873-8C98-D02EA0883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" y="5004089"/>
            <a:ext cx="167640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7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448" y="124482"/>
            <a:ext cx="10515600" cy="1325563"/>
          </a:xfrm>
        </p:spPr>
        <p:txBody>
          <a:bodyPr/>
          <a:lstStyle/>
          <a:p>
            <a:pPr algn="ctr"/>
            <a:r>
              <a:rPr lang="fr-FR" sz="4200" b="1" dirty="0"/>
              <a:t>COMMENT dépister ? Les outils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D3BA25-71CF-4CC6-A06E-9D6C6781D2AE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46439" y="1832050"/>
            <a:ext cx="3838426" cy="995338"/>
          </a:xfrm>
          <a:prstGeom prst="rect">
            <a:avLst/>
          </a:prstGeom>
          <a:noFill/>
          <a:ln>
            <a:solidFill>
              <a:srgbClr val="3A8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Bilan sanguin : sérologie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76787" y="1832050"/>
            <a:ext cx="3838426" cy="995338"/>
          </a:xfrm>
          <a:prstGeom prst="rect">
            <a:avLst/>
          </a:prstGeom>
          <a:noFill/>
          <a:ln>
            <a:solidFill>
              <a:srgbClr val="3A8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Buvards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07135" y="1832050"/>
            <a:ext cx="3838426" cy="995338"/>
          </a:xfrm>
          <a:prstGeom prst="rect">
            <a:avLst/>
          </a:prstGeom>
          <a:noFill/>
          <a:ln>
            <a:solidFill>
              <a:srgbClr val="3A8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TROD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76787" y="2912170"/>
            <a:ext cx="3838426" cy="3253134"/>
          </a:xfrm>
          <a:prstGeom prst="rect">
            <a:avLst/>
          </a:prstGeom>
          <a:noFill/>
          <a:ln>
            <a:solidFill>
              <a:srgbClr val="3A8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8207135" y="2912170"/>
            <a:ext cx="3838426" cy="3253134"/>
          </a:xfrm>
          <a:prstGeom prst="rect">
            <a:avLst/>
          </a:prstGeom>
          <a:noFill/>
          <a:ln>
            <a:solidFill>
              <a:srgbClr val="3A8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46439" y="2912170"/>
            <a:ext cx="3838426" cy="3253134"/>
          </a:xfrm>
          <a:prstGeom prst="rect">
            <a:avLst/>
          </a:prstGeom>
          <a:noFill/>
          <a:ln>
            <a:solidFill>
              <a:srgbClr val="3A8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Picture 2" descr="Résultat de recherche d'images pour &quot;buvard VHC&quot;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60631" y="3140968"/>
            <a:ext cx="3006123" cy="1841340"/>
          </a:xfrm>
          <a:prstGeom prst="rect">
            <a:avLst/>
          </a:prstGeom>
          <a:noFill/>
        </p:spPr>
      </p:pic>
      <p:pic>
        <p:nvPicPr>
          <p:cNvPr id="3076" name="Picture 4" descr="Image associé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9057" y="3140968"/>
            <a:ext cx="3427037" cy="1841340"/>
          </a:xfrm>
          <a:prstGeom prst="rect">
            <a:avLst/>
          </a:prstGeom>
          <a:noFill/>
        </p:spPr>
      </p:pic>
      <p:pic>
        <p:nvPicPr>
          <p:cNvPr id="3078" name="Picture 6" descr="http://www.jle.com/e-docs/00/04/A1/CF/jleabc1007gr2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3954" y="3212976"/>
            <a:ext cx="2983396" cy="2670142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4368709" y="5229202"/>
            <a:ext cx="335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Sensibilité = 98,1 %</a:t>
            </a:r>
          </a:p>
          <a:p>
            <a:r>
              <a:rPr lang="fr-FR" dirty="0"/>
              <a:t>Spécificité = 99, 7 %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8399057" y="5229202"/>
            <a:ext cx="335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Sensibilité = 98,6-100 %</a:t>
            </a:r>
          </a:p>
          <a:p>
            <a:r>
              <a:rPr lang="fr-FR" dirty="0"/>
              <a:t>Spécificité = 100 %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71488" y="6457890"/>
            <a:ext cx="42354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fr-FR" sz="1000" i="1" dirty="0"/>
              <a:t>Recommandations EASL 2018</a:t>
            </a:r>
          </a:p>
          <a:p>
            <a:r>
              <a:rPr lang="fr-FR" sz="1000" i="1" dirty="0" err="1"/>
              <a:t>Muzambo</a:t>
            </a:r>
            <a:r>
              <a:rPr lang="fr-FR" sz="1000" i="1" dirty="0"/>
              <a:t> et al, Public </a:t>
            </a:r>
            <a:r>
              <a:rPr lang="fr-FR" sz="1000" i="1" dirty="0" err="1"/>
              <a:t>Health</a:t>
            </a:r>
            <a:r>
              <a:rPr lang="fr-FR" sz="1000" i="1" dirty="0"/>
              <a:t>, 2017 - </a:t>
            </a:r>
            <a:r>
              <a:rPr lang="fr-FR" sz="1000" i="1" dirty="0" err="1"/>
              <a:t>Poiteau</a:t>
            </a:r>
            <a:r>
              <a:rPr lang="fr-FR" sz="1000" i="1" dirty="0"/>
              <a:t> L et al., J Viral </a:t>
            </a:r>
            <a:r>
              <a:rPr lang="fr-FR" sz="1000" i="1" dirty="0" err="1"/>
              <a:t>Hepat</a:t>
            </a:r>
            <a:r>
              <a:rPr lang="fr-FR" sz="1000" i="1" dirty="0"/>
              <a:t>, 2016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8830811" y="6135003"/>
            <a:ext cx="2495114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Outil pour les actions « d’aller vers »</a:t>
            </a:r>
          </a:p>
        </p:txBody>
      </p:sp>
    </p:spTree>
    <p:extLst>
      <p:ext uri="{BB962C8B-B14F-4D97-AF65-F5344CB8AC3E}">
        <p14:creationId xmlns:p14="http://schemas.microsoft.com/office/powerpoint/2010/main" val="16552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829846"/>
            <a:ext cx="10515600" cy="2852737"/>
          </a:xfrm>
        </p:spPr>
        <p:txBody>
          <a:bodyPr/>
          <a:lstStyle/>
          <a:p>
            <a:pPr algn="ctr" eaLnBrk="1" hangingPunct="1">
              <a:lnSpc>
                <a:spcPts val="5400"/>
              </a:lnSpc>
              <a:defRPr/>
            </a:pPr>
            <a:r>
              <a:rPr lang="fr-FR" sz="5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Arial" charset="0"/>
              </a:rPr>
              <a:t/>
            </a:r>
            <a:br>
              <a:rPr lang="fr-FR" sz="5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Arial" charset="0"/>
              </a:rPr>
            </a:br>
            <a:r>
              <a:rPr lang="fr-FR" sz="5400" cap="none" dirty="0">
                <a:solidFill>
                  <a:schemeClr val="tx2"/>
                </a:solidFill>
                <a:latin typeface="Calibri" pitchFamily="34" charset="0"/>
                <a:ea typeface="+mn-ea"/>
                <a:cs typeface="Arial" charset="0"/>
              </a:rPr>
              <a:t>Le diagnostic</a:t>
            </a:r>
            <a:endParaRPr lang="fr-FR" sz="54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3600" b="1" dirty="0">
                <a:solidFill>
                  <a:srgbClr val="FF0000"/>
                </a:solidFill>
              </a:rPr>
              <a:t>= Recherche du virus (ARN)</a:t>
            </a:r>
          </a:p>
          <a:p>
            <a:r>
              <a:rPr lang="fr-FR" sz="3600" b="1" dirty="0">
                <a:solidFill>
                  <a:srgbClr val="FF0000"/>
                </a:solidFill>
              </a:rPr>
              <a:t>= PCR=Charge virale=virémie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995FBB6-0E22-4350-8F37-AB52D5316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3605" y="5757430"/>
            <a:ext cx="2171700" cy="781050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2F0E2997-E6A3-4B3C-919D-281EE237D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59" y="5133975"/>
            <a:ext cx="167640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5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0204" y="0"/>
            <a:ext cx="5856051" cy="709305"/>
          </a:xfrm>
        </p:spPr>
        <p:txBody>
          <a:bodyPr>
            <a:noAutofit/>
          </a:bodyPr>
          <a:lstStyle/>
          <a:p>
            <a:pPr eaLnBrk="1" hangingPunct="1"/>
            <a:r>
              <a:rPr lang="fr-FR" altLang="fr-FR" sz="4000" b="1" dirty="0">
                <a:solidFill>
                  <a:schemeClr val="tx2"/>
                </a:solidFill>
                <a:latin typeface="Calibri" pitchFamily="34" charset="0"/>
                <a:ea typeface="+mn-ea"/>
                <a:cs typeface="Arial" charset="0"/>
              </a:rPr>
              <a:t>Du dépistage au diagnostic</a:t>
            </a:r>
          </a:p>
        </p:txBody>
      </p:sp>
      <p:sp>
        <p:nvSpPr>
          <p:cNvPr id="6" name="ZoneTexte 1"/>
          <p:cNvSpPr txBox="1">
            <a:spLocks noChangeArrowheads="1"/>
          </p:cNvSpPr>
          <p:nvPr/>
        </p:nvSpPr>
        <p:spPr bwMode="auto">
          <a:xfrm>
            <a:off x="4149725" y="2674446"/>
            <a:ext cx="2740025" cy="523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2800" dirty="0">
                <a:latin typeface="+mn-lt"/>
                <a:ea typeface="Arial" charset="0"/>
                <a:cs typeface="Arial" charset="0"/>
              </a:rPr>
              <a:t>Sérologie virale C </a:t>
            </a:r>
          </a:p>
        </p:txBody>
      </p:sp>
      <p:sp>
        <p:nvSpPr>
          <p:cNvPr id="7" name="ZoneTexte 2"/>
          <p:cNvSpPr txBox="1">
            <a:spLocks noChangeArrowheads="1"/>
          </p:cNvSpPr>
          <p:nvPr/>
        </p:nvSpPr>
        <p:spPr bwMode="auto">
          <a:xfrm>
            <a:off x="4872038" y="3269759"/>
            <a:ext cx="3603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fr-FR" altLang="fr-FR" sz="2800" b="1" dirty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+</a:t>
            </a:r>
          </a:p>
        </p:txBody>
      </p:sp>
      <p:sp>
        <p:nvSpPr>
          <p:cNvPr id="8" name="ZoneTexte 3"/>
          <p:cNvSpPr txBox="1">
            <a:spLocks noChangeArrowheads="1"/>
          </p:cNvSpPr>
          <p:nvPr/>
        </p:nvSpPr>
        <p:spPr bwMode="auto">
          <a:xfrm>
            <a:off x="7837488" y="2477596"/>
            <a:ext cx="3095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fr-FR" altLang="fr-FR" sz="2800" b="1" dirty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-</a:t>
            </a:r>
          </a:p>
        </p:txBody>
      </p:sp>
      <p:sp>
        <p:nvSpPr>
          <p:cNvPr id="9" name="ZoneTexte 4"/>
          <p:cNvSpPr txBox="1">
            <a:spLocks noChangeArrowheads="1"/>
          </p:cNvSpPr>
          <p:nvPr/>
        </p:nvSpPr>
        <p:spPr bwMode="auto">
          <a:xfrm>
            <a:off x="9072563" y="2458546"/>
            <a:ext cx="2286000" cy="138499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2800" dirty="0">
                <a:latin typeface="+mn-lt"/>
                <a:ea typeface="Arial" charset="0"/>
                <a:cs typeface="Arial" charset="0"/>
              </a:rPr>
              <a:t>Pas de contact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2800" dirty="0">
                <a:latin typeface="+mn-lt"/>
                <a:ea typeface="Arial" charset="0"/>
                <a:cs typeface="Arial" charset="0"/>
              </a:rPr>
              <a:t>avec le VHC ou récent</a:t>
            </a:r>
          </a:p>
        </p:txBody>
      </p:sp>
      <p:sp>
        <p:nvSpPr>
          <p:cNvPr id="10" name="ZoneTexte 5"/>
          <p:cNvSpPr txBox="1">
            <a:spLocks noChangeArrowheads="1"/>
          </p:cNvSpPr>
          <p:nvPr/>
        </p:nvSpPr>
        <p:spPr bwMode="auto">
          <a:xfrm>
            <a:off x="2635250" y="3772996"/>
            <a:ext cx="5770563" cy="523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2800" dirty="0">
                <a:latin typeface="+mn-lt"/>
                <a:ea typeface="Arial" charset="0"/>
                <a:cs typeface="Arial" charset="0"/>
              </a:rPr>
              <a:t>Hépatite C aiguë, chronique ou guérie</a:t>
            </a:r>
          </a:p>
        </p:txBody>
      </p:sp>
      <p:sp>
        <p:nvSpPr>
          <p:cNvPr id="11" name="ZoneTexte 6"/>
          <p:cNvSpPr txBox="1">
            <a:spLocks noChangeArrowheads="1"/>
          </p:cNvSpPr>
          <p:nvPr/>
        </p:nvSpPr>
        <p:spPr bwMode="auto">
          <a:xfrm>
            <a:off x="4651375" y="4908059"/>
            <a:ext cx="1736725" cy="5222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2800" b="1" dirty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ARN VHC </a:t>
            </a:r>
          </a:p>
        </p:txBody>
      </p:sp>
      <p:sp>
        <p:nvSpPr>
          <p:cNvPr id="12" name="ZoneTexte 7"/>
          <p:cNvSpPr txBox="1">
            <a:spLocks noChangeArrowheads="1"/>
          </p:cNvSpPr>
          <p:nvPr/>
        </p:nvSpPr>
        <p:spPr bwMode="auto">
          <a:xfrm>
            <a:off x="7837488" y="4565159"/>
            <a:ext cx="309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fr-FR" altLang="fr-FR" sz="2800" b="1" dirty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-</a:t>
            </a:r>
          </a:p>
        </p:txBody>
      </p:sp>
      <p:sp>
        <p:nvSpPr>
          <p:cNvPr id="13" name="ZoneTexte 8"/>
          <p:cNvSpPr txBox="1">
            <a:spLocks noChangeArrowheads="1"/>
          </p:cNvSpPr>
          <p:nvPr/>
        </p:nvSpPr>
        <p:spPr bwMode="auto">
          <a:xfrm flipH="1">
            <a:off x="8682038" y="4476259"/>
            <a:ext cx="2959100" cy="13858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2800" dirty="0">
                <a:latin typeface="+mn-lt"/>
                <a:ea typeface="Arial" charset="0"/>
                <a:cs typeface="Arial" charset="0"/>
              </a:rPr>
              <a:t>Hépatite guérie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2800" dirty="0">
                <a:latin typeface="+mn-lt"/>
                <a:ea typeface="Arial" charset="0"/>
                <a:cs typeface="Arial" charset="0"/>
              </a:rPr>
              <a:t>si 2 ARN indétectables </a:t>
            </a: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7104063" y="2909396"/>
            <a:ext cx="15779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6816725" y="5168409"/>
            <a:ext cx="15779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5519738" y="3341196"/>
            <a:ext cx="0" cy="360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5519738" y="4420696"/>
            <a:ext cx="0" cy="360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2656824" y="2751717"/>
            <a:ext cx="1314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Dépistage</a:t>
            </a:r>
            <a:r>
              <a:rPr lang="fr-FR" dirty="0">
                <a:solidFill>
                  <a:srgbClr val="FF0000"/>
                </a:solidFill>
              </a:rPr>
              <a:t> =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2718061" y="4951755"/>
            <a:ext cx="1361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Diagnostic =</a:t>
            </a:r>
          </a:p>
        </p:txBody>
      </p:sp>
    </p:spTree>
    <p:extLst>
      <p:ext uri="{BB962C8B-B14F-4D97-AF65-F5344CB8AC3E}">
        <p14:creationId xmlns:p14="http://schemas.microsoft.com/office/powerpoint/2010/main" val="39677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87F50236-ED11-420D-9E7F-3DBBB77B7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5140" y="2135990"/>
            <a:ext cx="9737387" cy="16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ts val="5400"/>
              </a:lnSpc>
              <a:defRPr/>
            </a:pPr>
            <a:r>
              <a:rPr lang="fr-FR" altLang="fr-FR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Prise en charge et traitements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10D4BBD-B41B-4F32-9535-F744E77D3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8014" y="5757430"/>
            <a:ext cx="2171700" cy="78105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9ADA206-02BA-4AE8-BD8A-79B14B577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77" y="5185930"/>
            <a:ext cx="167640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t="6766"/>
          <a:stretch/>
        </p:blipFill>
        <p:spPr>
          <a:xfrm>
            <a:off x="311285" y="282102"/>
            <a:ext cx="10389140" cy="641052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C8B879A-0059-440C-A74E-53D6B6DE6733}"/>
              </a:ext>
            </a:extLst>
          </p:cNvPr>
          <p:cNvSpPr txBox="1"/>
          <p:nvPr/>
        </p:nvSpPr>
        <p:spPr>
          <a:xfrm>
            <a:off x="4445540" y="6040877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Guérison&gt;95%</a:t>
            </a:r>
          </a:p>
        </p:txBody>
      </p:sp>
    </p:spTree>
    <p:extLst>
      <p:ext uri="{BB962C8B-B14F-4D97-AF65-F5344CB8AC3E}">
        <p14:creationId xmlns:p14="http://schemas.microsoft.com/office/powerpoint/2010/main" val="283748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7658" y="284627"/>
            <a:ext cx="10001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latin typeface="+mj-lt"/>
              </a:rPr>
              <a:t>                                 </a:t>
            </a:r>
            <a:r>
              <a:rPr lang="fr-FR" sz="3600" b="1" dirty="0">
                <a:latin typeface="+mj-lt"/>
              </a:rPr>
              <a:t>Traitement de l’hépatite C :UNIVERSEL 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694086" y="1126567"/>
            <a:ext cx="4036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+mj-lt"/>
              </a:rPr>
              <a:t>Deux schémas thérapeutiques:</a:t>
            </a:r>
          </a:p>
        </p:txBody>
      </p:sp>
      <p:sp>
        <p:nvSpPr>
          <p:cNvPr id="5" name="Rectangle 4"/>
          <p:cNvSpPr/>
          <p:nvPr/>
        </p:nvSpPr>
        <p:spPr>
          <a:xfrm>
            <a:off x="1847528" y="1686777"/>
            <a:ext cx="8208912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b="1" dirty="0"/>
          </a:p>
          <a:p>
            <a:r>
              <a:rPr lang="fr-FR" sz="2400" b="1" dirty="0" err="1"/>
              <a:t>Sofosbuvir</a:t>
            </a:r>
            <a:r>
              <a:rPr lang="fr-FR" sz="2400" b="1" dirty="0"/>
              <a:t> + </a:t>
            </a:r>
            <a:r>
              <a:rPr lang="fr-FR" sz="2400" b="1" dirty="0" err="1"/>
              <a:t>Velpatasvir</a:t>
            </a:r>
            <a:r>
              <a:rPr lang="fr-FR" sz="2400" b="1" dirty="0"/>
              <a:t> </a:t>
            </a:r>
            <a:r>
              <a:rPr lang="fr-FR" sz="2400" dirty="0"/>
              <a:t>(</a:t>
            </a:r>
            <a:r>
              <a:rPr lang="fr-FR" sz="2400" dirty="0" err="1"/>
              <a:t>Epclusa</a:t>
            </a:r>
            <a:r>
              <a:rPr lang="fr-FR" sz="2400" baseline="30000" dirty="0">
                <a:latin typeface="Arial"/>
                <a:cs typeface="Arial"/>
              </a:rPr>
              <a:t>®</a:t>
            </a:r>
            <a:r>
              <a:rPr lang="fr-FR" sz="2400" dirty="0"/>
              <a:t>) pendant 12 semaines</a:t>
            </a:r>
          </a:p>
          <a:p>
            <a:endParaRPr lang="fr-FR" sz="2400" dirty="0"/>
          </a:p>
          <a:p>
            <a:r>
              <a:rPr lang="fr-FR" sz="2400" dirty="0"/>
              <a:t> </a:t>
            </a:r>
          </a:p>
          <a:p>
            <a:endParaRPr lang="fr-FR" sz="2400" dirty="0"/>
          </a:p>
          <a:p>
            <a:r>
              <a:rPr lang="fr-FR" sz="2400" b="1" dirty="0" err="1"/>
              <a:t>Glecaprevir</a:t>
            </a:r>
            <a:r>
              <a:rPr lang="fr-FR" sz="2400" b="1" dirty="0"/>
              <a:t> + </a:t>
            </a:r>
            <a:r>
              <a:rPr lang="fr-FR" sz="2400" b="1" dirty="0" err="1"/>
              <a:t>Pibrentasvir</a:t>
            </a:r>
            <a:r>
              <a:rPr lang="fr-FR" sz="2400" b="1" dirty="0"/>
              <a:t> </a:t>
            </a:r>
            <a:r>
              <a:rPr lang="fr-FR" sz="2400" dirty="0"/>
              <a:t>(</a:t>
            </a:r>
            <a:r>
              <a:rPr lang="fr-FR" sz="2400" dirty="0" err="1"/>
              <a:t>Maviret</a:t>
            </a:r>
            <a:r>
              <a:rPr lang="fr-FR" sz="2400" baseline="30000" dirty="0">
                <a:latin typeface="Arial"/>
                <a:cs typeface="Arial"/>
              </a:rPr>
              <a:t>®</a:t>
            </a:r>
            <a:r>
              <a:rPr lang="fr-FR" sz="2400" dirty="0"/>
              <a:t>) pendant 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                        - </a:t>
            </a:r>
            <a:r>
              <a:rPr lang="fr-FR" sz="2400"/>
              <a:t>8 semaines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3367844" y="5236550"/>
            <a:ext cx="5943102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Une prise quotidienne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Bonne tolérance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Interactions médicamenteuses limitées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/>
              <a:t>Efficacité +++ ( RVS &gt; 98%)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210" y="3873473"/>
            <a:ext cx="1927958" cy="150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3" y="2022476"/>
            <a:ext cx="1212725" cy="1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0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235459" y="321284"/>
            <a:ext cx="8258737" cy="1362075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La guérison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315" y="1050789"/>
            <a:ext cx="5671841" cy="564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7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Rectangle à coins arrondis 2">
            <a:extLst>
              <a:ext uri="{FF2B5EF4-FFF2-40B4-BE49-F238E27FC236}">
                <a16:creationId xmlns:a16="http://schemas.microsoft.com/office/drawing/2014/main" id="{99EFB79F-EC61-4E0A-AA36-1AB45F8E06D1}"/>
              </a:ext>
            </a:extLst>
          </p:cNvPr>
          <p:cNvGrpSpPr>
            <a:grpSpLocks/>
          </p:cNvGrpSpPr>
          <p:nvPr/>
        </p:nvGrpSpPr>
        <p:grpSpPr bwMode="auto">
          <a:xfrm>
            <a:off x="2162512" y="129702"/>
            <a:ext cx="7912100" cy="2578100"/>
            <a:chOff x="1448" y="768"/>
            <a:chExt cx="4984" cy="1624"/>
          </a:xfrm>
        </p:grpSpPr>
        <p:pic>
          <p:nvPicPr>
            <p:cNvPr id="12291" name="Rectangle à coins arrondis 2">
              <a:extLst>
                <a:ext uri="{FF2B5EF4-FFF2-40B4-BE49-F238E27FC236}">
                  <a16:creationId xmlns:a16="http://schemas.microsoft.com/office/drawing/2014/main" id="{6106395B-4A62-46E4-837B-AC690872017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8" y="768"/>
              <a:ext cx="4984" cy="1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 Box 3">
              <a:extLst>
                <a:ext uri="{FF2B5EF4-FFF2-40B4-BE49-F238E27FC236}">
                  <a16:creationId xmlns:a16="http://schemas.microsoft.com/office/drawing/2014/main" id="{4FC79FDC-66E8-4396-A71B-E92B468D51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1002"/>
              <a:ext cx="4320" cy="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ts val="5400"/>
                </a:lnSpc>
                <a:defRPr/>
              </a:pPr>
              <a:r>
                <a:rPr lang="fr-FR" altLang="fr-FR" sz="5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Hépatite B</a:t>
              </a: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40C1336-E4C7-499D-B0F3-34FD7D123E91}"/>
              </a:ext>
            </a:extLst>
          </p:cNvPr>
          <p:cNvSpPr txBox="1"/>
          <p:nvPr/>
        </p:nvSpPr>
        <p:spPr>
          <a:xfrm>
            <a:off x="2071992" y="3049366"/>
            <a:ext cx="8499541" cy="1487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5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Epidémiologie et populations exposées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B32673A-EFC9-41F2-BB89-6730DD9C2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5559" y="5766089"/>
            <a:ext cx="2171700" cy="78105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21584EB-8870-4ED0-8686-35AF16D05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41" y="5194589"/>
            <a:ext cx="167640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3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4FC79FDC-66E8-4396-A71B-E92B468D5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7098" y="3274127"/>
            <a:ext cx="6858000" cy="16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ts val="5400"/>
              </a:lnSpc>
              <a:defRPr/>
            </a:pPr>
            <a:endParaRPr lang="fr-FR" altLang="fr-FR" sz="5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lnSpc>
                <a:spcPts val="5400"/>
              </a:lnSpc>
              <a:defRPr/>
            </a:pPr>
            <a:r>
              <a:rPr lang="fr-FR" altLang="fr-FR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Epidémiologie et populations exposées</a:t>
            </a:r>
          </a:p>
        </p:txBody>
      </p:sp>
      <p:grpSp>
        <p:nvGrpSpPr>
          <p:cNvPr id="5" name="Rectangle à coins arrondis 2">
            <a:extLst>
              <a:ext uri="{FF2B5EF4-FFF2-40B4-BE49-F238E27FC236}">
                <a16:creationId xmlns:a16="http://schemas.microsoft.com/office/drawing/2014/main" id="{D5854272-F019-4CFE-8947-FE3BCEF30FE5}"/>
              </a:ext>
            </a:extLst>
          </p:cNvPr>
          <p:cNvGrpSpPr>
            <a:grpSpLocks/>
          </p:cNvGrpSpPr>
          <p:nvPr/>
        </p:nvGrpSpPr>
        <p:grpSpPr bwMode="auto">
          <a:xfrm>
            <a:off x="1958232" y="119974"/>
            <a:ext cx="7912100" cy="2578100"/>
            <a:chOff x="1448" y="768"/>
            <a:chExt cx="4984" cy="1624"/>
          </a:xfrm>
        </p:grpSpPr>
        <p:pic>
          <p:nvPicPr>
            <p:cNvPr id="6" name="Rectangle à coins arrondis 2">
              <a:extLst>
                <a:ext uri="{FF2B5EF4-FFF2-40B4-BE49-F238E27FC236}">
                  <a16:creationId xmlns:a16="http://schemas.microsoft.com/office/drawing/2014/main" id="{DF815500-1EB8-49FD-AE4F-5EB23E1E83D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8" y="768"/>
              <a:ext cx="4984" cy="1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3">
              <a:extLst>
                <a:ext uri="{FF2B5EF4-FFF2-40B4-BE49-F238E27FC236}">
                  <a16:creationId xmlns:a16="http://schemas.microsoft.com/office/drawing/2014/main" id="{CAB578F5-B728-4F77-B455-C681E748E4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1002"/>
              <a:ext cx="4320" cy="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ts val="5400"/>
                </a:lnSpc>
                <a:defRPr/>
              </a:pPr>
              <a:r>
                <a:rPr lang="fr-FR" altLang="fr-FR" sz="5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Hépatite C </a:t>
              </a:r>
            </a:p>
          </p:txBody>
        </p:sp>
      </p:grpSp>
      <p:pic>
        <p:nvPicPr>
          <p:cNvPr id="3" name="Picture 3">
            <a:extLst>
              <a:ext uri="{FF2B5EF4-FFF2-40B4-BE49-F238E27FC236}">
                <a16:creationId xmlns:a16="http://schemas.microsoft.com/office/drawing/2014/main" id="{CA6F5679-A334-452E-9B42-1B4A2E365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377" y="5878657"/>
            <a:ext cx="2171700" cy="781050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46AE534B-0C3A-4B58-A0DB-DCFBE314C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64" y="5307157"/>
            <a:ext cx="1676400" cy="135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EB89AA-9F1D-4F04-8051-4E8CF9A11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5114E5-A695-4F17-8EBD-CA6D799CC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5C8CB33-C1BD-4242-AA6A-43FA4ED82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70" y="223736"/>
            <a:ext cx="12026630" cy="643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9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6C6AB4-2A79-4FA8-BD04-C6BAFF6E8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3" y="1014865"/>
            <a:ext cx="11767456" cy="922114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En </a:t>
            </a:r>
            <a:r>
              <a:rPr lang="fr-FR" sz="2400" b="1" dirty="0"/>
              <a:t>population générale </a:t>
            </a:r>
            <a:r>
              <a:rPr lang="fr-FR" sz="2400" dirty="0"/>
              <a:t>la prévalence de l’hépatite chronique B</a:t>
            </a:r>
            <a:r>
              <a:rPr lang="fr-FR" sz="2400" b="1" dirty="0"/>
              <a:t> 0,30% [0,13-0,70]</a:t>
            </a:r>
            <a:br>
              <a:rPr lang="fr-FR" sz="2400" b="1" dirty="0"/>
            </a:br>
            <a:r>
              <a:rPr lang="fr-FR" sz="2400" dirty="0"/>
              <a:t>soit environ </a:t>
            </a:r>
            <a:r>
              <a:rPr lang="fr-FR" sz="2400" b="1" dirty="0"/>
              <a:t>135 000  individus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b="1" dirty="0"/>
              <a:t>Plus de 50% ignorent leur statut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25D9DF9-E5FC-4BD8-96E6-2D7E377D3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171" y="1949223"/>
            <a:ext cx="4746172" cy="38957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F245DE9-4261-42A1-9704-D3E7FF751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445" y="1830161"/>
            <a:ext cx="4287611" cy="462506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EFE23A5-CDDD-4A16-B830-0D41EA71F487}"/>
              </a:ext>
            </a:extLst>
          </p:cNvPr>
          <p:cNvSpPr txBox="1"/>
          <p:nvPr/>
        </p:nvSpPr>
        <p:spPr>
          <a:xfrm>
            <a:off x="6955971" y="6433457"/>
            <a:ext cx="5077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Saboni</a:t>
            </a:r>
            <a:r>
              <a:rPr lang="fr-FR" dirty="0"/>
              <a:t> L, Bull </a:t>
            </a:r>
            <a:r>
              <a:rPr lang="fr-FR" dirty="0" err="1"/>
              <a:t>Epidémiol</a:t>
            </a:r>
            <a:r>
              <a:rPr lang="fr-FR" dirty="0"/>
              <a:t> </a:t>
            </a:r>
            <a:r>
              <a:rPr lang="fr-FR" dirty="0" err="1"/>
              <a:t>Hebd</a:t>
            </a:r>
            <a:r>
              <a:rPr lang="fr-FR" dirty="0"/>
              <a:t>. 2019;(24-25):469-77.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2ED411C-8D80-483D-9683-1BB1B6A3CAB6}"/>
              </a:ext>
            </a:extLst>
          </p:cNvPr>
          <p:cNvSpPr txBox="1">
            <a:spLocks/>
          </p:cNvSpPr>
          <p:nvPr/>
        </p:nvSpPr>
        <p:spPr bwMode="auto">
          <a:xfrm>
            <a:off x="4626430" y="108857"/>
            <a:ext cx="2928256" cy="56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b="1" dirty="0"/>
              <a:t>VHB en France</a:t>
            </a:r>
          </a:p>
        </p:txBody>
      </p:sp>
    </p:spTree>
    <p:extLst>
      <p:ext uri="{BB962C8B-B14F-4D97-AF65-F5344CB8AC3E}">
        <p14:creationId xmlns:p14="http://schemas.microsoft.com/office/powerpoint/2010/main" val="264398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87F50236-ED11-420D-9E7F-3DBBB77B7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502" y="1844161"/>
            <a:ext cx="9737387" cy="16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ts val="5400"/>
              </a:lnSpc>
              <a:defRPr/>
            </a:pPr>
            <a:r>
              <a:rPr lang="fr-FR" altLang="fr-FR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Modes de transmissions et pratiques à risques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5409440-9400-43C0-9B54-A616DB68B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695" y="5792066"/>
            <a:ext cx="2171700" cy="78105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49DD1D89-2DFD-4FA1-96F7-1FB4DC745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391" y="5220566"/>
            <a:ext cx="167640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0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5" descr="200701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640" y="5080000"/>
            <a:ext cx="2032000" cy="139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9" name="Picture 6" descr="Afficher l'image en taille réell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880" y="5090160"/>
            <a:ext cx="1960880" cy="140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0" name="Picture 7" descr="Afficher l'image en taille réell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64" y="5085826"/>
            <a:ext cx="1914996" cy="141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483632" y="276468"/>
            <a:ext cx="2551398" cy="1200329"/>
          </a:xfrm>
          <a:prstGeom prst="rect">
            <a:avLst/>
          </a:prstGeom>
          <a:solidFill>
            <a:srgbClr val="E80018"/>
          </a:solidFill>
          <a:ln w="0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b="1" dirty="0">
                <a:solidFill>
                  <a:prstClr val="white"/>
                </a:solidFill>
                <a:latin typeface="35 Helvetica Thin" charset="0"/>
              </a:rPr>
              <a:t>Exposition au sang infecté ou liquides biologiques</a:t>
            </a:r>
          </a:p>
        </p:txBody>
      </p:sp>
      <p:pic>
        <p:nvPicPr>
          <p:cNvPr id="93194" name="Picture 2" descr="http://forumchezswann.free.fr/big-femmeenceint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4907280"/>
            <a:ext cx="2042159" cy="16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6" name="Picture 6" descr="http://idiotyouth.files.wordpress.com/2011/02/article-1081882-0435fe090000044d-578_468x37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" y="5098092"/>
            <a:ext cx="1689754" cy="136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7" name="Text Box 20"/>
          <p:cNvSpPr txBox="1">
            <a:spLocks noChangeArrowheads="1"/>
          </p:cNvSpPr>
          <p:nvPr/>
        </p:nvSpPr>
        <p:spPr bwMode="auto">
          <a:xfrm>
            <a:off x="338955" y="1567864"/>
            <a:ext cx="3114364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fr-FR" b="1" u="sng" dirty="0">
                <a:solidFill>
                  <a:srgbClr val="000000"/>
                </a:solidFill>
                <a:latin typeface="45 Helvetica Light"/>
              </a:rPr>
              <a:t>Parentérale</a:t>
            </a:r>
            <a:r>
              <a:rPr lang="fr-FR" altLang="fr-FR" b="1" dirty="0">
                <a:solidFill>
                  <a:srgbClr val="000000"/>
                </a:solidFill>
                <a:latin typeface="45 Helvetica Light"/>
              </a:rPr>
              <a:t> :</a:t>
            </a:r>
            <a:endParaRPr lang="fr-FR" altLang="fr-FR" dirty="0">
              <a:solidFill>
                <a:srgbClr val="000000"/>
              </a:solidFill>
              <a:latin typeface="45 Helvetica Light"/>
            </a:endParaRPr>
          </a:p>
          <a:p>
            <a:pPr eaLnBrk="1" hangingPunct="1">
              <a:buFontTx/>
              <a:buChar char="-"/>
            </a:pPr>
            <a:r>
              <a:rPr lang="fr-FR" altLang="fr-FR" sz="2000" dirty="0">
                <a:solidFill>
                  <a:srgbClr val="000000"/>
                </a:solidFill>
                <a:latin typeface="45 Helvetica Light"/>
              </a:rPr>
              <a:t>  Usage de drogues  IV ou sniff partage de petit matériel </a:t>
            </a:r>
          </a:p>
          <a:p>
            <a:pPr eaLnBrk="1" hangingPunct="1">
              <a:buFontTx/>
              <a:buChar char="-"/>
            </a:pPr>
            <a:r>
              <a:rPr lang="fr-FR" altLang="fr-FR" sz="2000" dirty="0">
                <a:solidFill>
                  <a:srgbClr val="000000"/>
                </a:solidFill>
                <a:latin typeface="45 Helvetica Light"/>
              </a:rPr>
              <a:t>Transfusion avant 1992 </a:t>
            </a:r>
          </a:p>
          <a:p>
            <a:pPr eaLnBrk="1" hangingPunct="1"/>
            <a:r>
              <a:rPr lang="fr-FR" altLang="fr-FR" sz="2000" dirty="0">
                <a:solidFill>
                  <a:srgbClr val="000000"/>
                </a:solidFill>
                <a:latin typeface="45 Helvetica Light"/>
              </a:rPr>
              <a:t>- Examens invasifs (avant 1992), acupuncture, soins dentaires, tatouages, piercing</a:t>
            </a:r>
          </a:p>
          <a:p>
            <a:pPr eaLnBrk="1" hangingPunct="1"/>
            <a:endParaRPr lang="fr-FR" altLang="fr-FR" sz="2000" dirty="0">
              <a:solidFill>
                <a:srgbClr val="000000"/>
              </a:solidFill>
              <a:latin typeface="45 Helvetica Light"/>
            </a:endParaRPr>
          </a:p>
        </p:txBody>
      </p:sp>
      <p:sp>
        <p:nvSpPr>
          <p:cNvPr id="93198" name="Text Box 21"/>
          <p:cNvSpPr txBox="1">
            <a:spLocks noChangeArrowheads="1"/>
          </p:cNvSpPr>
          <p:nvPr/>
        </p:nvSpPr>
        <p:spPr bwMode="auto">
          <a:xfrm>
            <a:off x="8334659" y="1485747"/>
            <a:ext cx="35622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fr-FR" sz="2000" b="1" u="sng" dirty="0" err="1">
                <a:solidFill>
                  <a:srgbClr val="000000"/>
                </a:solidFill>
                <a:latin typeface="45 Helvetica Light"/>
              </a:rPr>
              <a:t>Materno</a:t>
            </a:r>
            <a:r>
              <a:rPr lang="fr-FR" altLang="fr-FR" sz="2000" b="1" u="sng" dirty="0">
                <a:solidFill>
                  <a:srgbClr val="000000"/>
                </a:solidFill>
                <a:latin typeface="45 Helvetica Light"/>
              </a:rPr>
              <a:t>-fœtale :</a:t>
            </a:r>
          </a:p>
          <a:p>
            <a:pPr eaLnBrk="1" hangingPunct="1"/>
            <a:r>
              <a:rPr lang="fr-FR" altLang="fr-FR" sz="2000" dirty="0">
                <a:solidFill>
                  <a:srgbClr val="000000"/>
                </a:solidFill>
                <a:latin typeface="45 Helvetica Light"/>
              </a:rPr>
              <a:t>-au moment de l’accouchement</a:t>
            </a:r>
          </a:p>
          <a:p>
            <a:pPr eaLnBrk="1" hangingPunct="1"/>
            <a:r>
              <a:rPr lang="fr-FR" sz="2000" i="0" dirty="0">
                <a:solidFill>
                  <a:srgbClr val="000000"/>
                </a:solidFill>
                <a:effectLst/>
                <a:latin typeface="45 Helvetica Light"/>
              </a:rPr>
              <a:t>-en fonction de la charge virale</a:t>
            </a:r>
            <a:endParaRPr lang="fr-FR" altLang="fr-FR" sz="2000" dirty="0">
              <a:solidFill>
                <a:srgbClr val="000000"/>
              </a:solidFill>
              <a:latin typeface="45 Helvetica Light"/>
            </a:endParaRPr>
          </a:p>
        </p:txBody>
      </p:sp>
      <p:sp>
        <p:nvSpPr>
          <p:cNvPr id="93200" name="Text Box 23"/>
          <p:cNvSpPr txBox="1">
            <a:spLocks noChangeArrowheads="1"/>
          </p:cNvSpPr>
          <p:nvPr/>
        </p:nvSpPr>
        <p:spPr bwMode="auto">
          <a:xfrm>
            <a:off x="4523579" y="1463913"/>
            <a:ext cx="26651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fr-FR" sz="2000" b="1" u="sng" dirty="0">
                <a:solidFill>
                  <a:srgbClr val="000000"/>
                </a:solidFill>
                <a:latin typeface="45 Helvetica Light"/>
              </a:rPr>
              <a:t>Voie sexuelle :</a:t>
            </a:r>
          </a:p>
          <a:p>
            <a:pPr eaLnBrk="1" hangingPunct="1"/>
            <a:r>
              <a:rPr lang="fr-FR" sz="2000" b="0" i="0" dirty="0">
                <a:solidFill>
                  <a:srgbClr val="3C4245"/>
                </a:solidFill>
                <a:effectLst/>
                <a:latin typeface="Arial" panose="020B0604020202020204" pitchFamily="34" charset="0"/>
              </a:rPr>
              <a:t>-relations non protégées </a:t>
            </a:r>
          </a:p>
          <a:p>
            <a:pPr eaLnBrk="1" hangingPunct="1"/>
            <a:r>
              <a:rPr lang="fr-FR" sz="2000" b="0" i="0" dirty="0">
                <a:solidFill>
                  <a:srgbClr val="3C4245"/>
                </a:solidFill>
                <a:effectLst/>
                <a:latin typeface="Arial" panose="020B0604020202020204" pitchFamily="34" charset="0"/>
              </a:rPr>
              <a:t>-HSH</a:t>
            </a:r>
          </a:p>
          <a:p>
            <a:pPr eaLnBrk="1" hangingPunct="1"/>
            <a:r>
              <a:rPr lang="fr-FR" sz="2000" b="0" i="0" dirty="0">
                <a:solidFill>
                  <a:srgbClr val="3C4245"/>
                </a:solidFill>
                <a:effectLst/>
                <a:latin typeface="Arial" panose="020B0604020202020204" pitchFamily="34" charset="0"/>
              </a:rPr>
              <a:t>-partenaires sexuels multiples</a:t>
            </a:r>
            <a:endParaRPr lang="fr-FR" altLang="fr-FR" sz="2000" b="1" u="sng" dirty="0">
              <a:solidFill>
                <a:srgbClr val="000000"/>
              </a:solidFill>
              <a:latin typeface="45 Helvetica Light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52B0D04-DF31-4B60-8841-454B28BFE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2969" y="282953"/>
            <a:ext cx="3721960" cy="523220"/>
          </a:xfrm>
          <a:prstGeom prst="rect">
            <a:avLst/>
          </a:prstGeom>
          <a:solidFill>
            <a:srgbClr val="00B0F0"/>
          </a:solidFill>
          <a:ln w="0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>
                <a:solidFill>
                  <a:prstClr val="white"/>
                </a:solidFill>
                <a:latin typeface="35 Helvetica Thin" charset="0"/>
              </a:rPr>
              <a:t>Relations sexuelles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9E1BF44-09EC-4AA6-B3A3-219E75127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3088" y="240800"/>
            <a:ext cx="3721960" cy="954107"/>
          </a:xfrm>
          <a:prstGeom prst="rect">
            <a:avLst/>
          </a:prstGeom>
          <a:solidFill>
            <a:schemeClr val="accent4"/>
          </a:solidFill>
          <a:ln w="0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>
                <a:solidFill>
                  <a:prstClr val="white"/>
                </a:solidFill>
                <a:latin typeface="35 Helvetica Thin" charset="0"/>
              </a:rPr>
              <a:t> Transmission </a:t>
            </a:r>
          </a:p>
          <a:p>
            <a:pPr algn="ctr">
              <a:defRPr/>
            </a:pPr>
            <a:r>
              <a:rPr lang="fr-FR" sz="2800" b="1" dirty="0">
                <a:solidFill>
                  <a:prstClr val="white"/>
                </a:solidFill>
                <a:latin typeface="35 Helvetica Thin" charset="0"/>
              </a:rPr>
              <a:t>Mère-enfant</a:t>
            </a:r>
          </a:p>
        </p:txBody>
      </p:sp>
    </p:spTree>
    <p:extLst>
      <p:ext uri="{BB962C8B-B14F-4D97-AF65-F5344CB8AC3E}">
        <p14:creationId xmlns:p14="http://schemas.microsoft.com/office/powerpoint/2010/main" val="1211659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87F50236-ED11-420D-9E7F-3DBBB77B7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927" y="2019258"/>
            <a:ext cx="9737387" cy="16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ts val="5400"/>
              </a:lnSpc>
              <a:defRPr/>
            </a:pPr>
            <a:r>
              <a:rPr lang="fr-FR" altLang="fr-FR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Le dépistage: sérologie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CE12759-BBD5-49B0-B85A-5A138C31C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405" y="272375"/>
            <a:ext cx="1880403" cy="1342416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C263184E-76F0-402A-8451-A75F3B4A0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5559" y="5575589"/>
            <a:ext cx="2171700" cy="78105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C736B53-D8E5-4873-8C98-D02EA0883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" y="5004089"/>
            <a:ext cx="167640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0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448" y="124482"/>
            <a:ext cx="10515600" cy="1325563"/>
          </a:xfrm>
        </p:spPr>
        <p:txBody>
          <a:bodyPr/>
          <a:lstStyle/>
          <a:p>
            <a:pPr algn="ctr"/>
            <a:r>
              <a:rPr lang="fr-FR" sz="4200" b="1" dirty="0"/>
              <a:t>COMMENT dépister ? Les outils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D3BA25-71CF-4CC6-A06E-9D6C6781D2AE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46439" y="1832050"/>
            <a:ext cx="3838426" cy="995338"/>
          </a:xfrm>
          <a:prstGeom prst="rect">
            <a:avLst/>
          </a:prstGeom>
          <a:noFill/>
          <a:ln>
            <a:solidFill>
              <a:srgbClr val="3A8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Bilan sanguin : sérologie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76787" y="1832050"/>
            <a:ext cx="3838426" cy="995338"/>
          </a:xfrm>
          <a:prstGeom prst="rect">
            <a:avLst/>
          </a:prstGeom>
          <a:noFill/>
          <a:ln>
            <a:solidFill>
              <a:srgbClr val="3A8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Buvards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07135" y="1832050"/>
            <a:ext cx="3838426" cy="995338"/>
          </a:xfrm>
          <a:prstGeom prst="rect">
            <a:avLst/>
          </a:prstGeom>
          <a:noFill/>
          <a:ln>
            <a:solidFill>
              <a:srgbClr val="3A8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TROD </a:t>
            </a:r>
            <a:r>
              <a:rPr lang="fr-FR" sz="2400" b="1" dirty="0" err="1">
                <a:solidFill>
                  <a:schemeClr val="tx1"/>
                </a:solidFill>
              </a:rPr>
              <a:t>AgHBs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76787" y="2912170"/>
            <a:ext cx="3838426" cy="3253134"/>
          </a:xfrm>
          <a:prstGeom prst="rect">
            <a:avLst/>
          </a:prstGeom>
          <a:noFill/>
          <a:ln>
            <a:solidFill>
              <a:srgbClr val="3A8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8207135" y="2912170"/>
            <a:ext cx="3838426" cy="3253134"/>
          </a:xfrm>
          <a:prstGeom prst="rect">
            <a:avLst/>
          </a:prstGeom>
          <a:noFill/>
          <a:ln>
            <a:solidFill>
              <a:srgbClr val="3A8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46439" y="2912170"/>
            <a:ext cx="3838426" cy="3253134"/>
          </a:xfrm>
          <a:prstGeom prst="rect">
            <a:avLst/>
          </a:prstGeom>
          <a:noFill/>
          <a:ln>
            <a:solidFill>
              <a:srgbClr val="3A8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Picture 2" descr="Résultat de recherche d'images pour &quot;buvard VHC&quot;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60631" y="3140968"/>
            <a:ext cx="3006123" cy="1841340"/>
          </a:xfrm>
          <a:prstGeom prst="rect">
            <a:avLst/>
          </a:prstGeom>
          <a:noFill/>
        </p:spPr>
      </p:pic>
      <p:pic>
        <p:nvPicPr>
          <p:cNvPr id="3076" name="Picture 4" descr="Image associé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9057" y="3140968"/>
            <a:ext cx="3427037" cy="1841340"/>
          </a:xfrm>
          <a:prstGeom prst="rect">
            <a:avLst/>
          </a:prstGeom>
          <a:noFill/>
        </p:spPr>
      </p:pic>
      <p:pic>
        <p:nvPicPr>
          <p:cNvPr id="3078" name="Picture 6" descr="http://www.jle.com/e-docs/00/04/A1/CF/jleabc1007gr2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3954" y="3212976"/>
            <a:ext cx="2983396" cy="2670142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4368709" y="5229202"/>
            <a:ext cx="335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Sensibilité = 98,1 %</a:t>
            </a:r>
          </a:p>
          <a:p>
            <a:r>
              <a:rPr lang="fr-FR" dirty="0"/>
              <a:t>Spécificité = 99, 7 %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8399057" y="5229202"/>
            <a:ext cx="335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Sensibilité = 98,6-100 %</a:t>
            </a:r>
          </a:p>
          <a:p>
            <a:r>
              <a:rPr lang="fr-FR" dirty="0"/>
              <a:t>Spécificité = 100 %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71488" y="6457890"/>
            <a:ext cx="42354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fr-FR" sz="1000" i="1" dirty="0"/>
              <a:t>Recommandations EASL 2018</a:t>
            </a:r>
          </a:p>
          <a:p>
            <a:r>
              <a:rPr lang="fr-FR" sz="1000" i="1" dirty="0" err="1"/>
              <a:t>Muzambo</a:t>
            </a:r>
            <a:r>
              <a:rPr lang="fr-FR" sz="1000" i="1" dirty="0"/>
              <a:t> et al, Public </a:t>
            </a:r>
            <a:r>
              <a:rPr lang="fr-FR" sz="1000" i="1" dirty="0" err="1"/>
              <a:t>Health</a:t>
            </a:r>
            <a:r>
              <a:rPr lang="fr-FR" sz="1000" i="1" dirty="0"/>
              <a:t>, 2017 - </a:t>
            </a:r>
            <a:r>
              <a:rPr lang="fr-FR" sz="1000" i="1" dirty="0" err="1"/>
              <a:t>Poiteau</a:t>
            </a:r>
            <a:r>
              <a:rPr lang="fr-FR" sz="1000" i="1" dirty="0"/>
              <a:t> L et al., J Viral </a:t>
            </a:r>
            <a:r>
              <a:rPr lang="fr-FR" sz="1000" i="1" dirty="0" err="1"/>
              <a:t>Hepat</a:t>
            </a:r>
            <a:r>
              <a:rPr lang="fr-FR" sz="1000" i="1" dirty="0"/>
              <a:t>, 2016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52EB3C-68DB-4399-88B3-9CE9B18429EA}"/>
              </a:ext>
            </a:extLst>
          </p:cNvPr>
          <p:cNvSpPr/>
          <p:nvPr/>
        </p:nvSpPr>
        <p:spPr>
          <a:xfrm>
            <a:off x="8738559" y="3329796"/>
            <a:ext cx="810884" cy="4399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err="1">
                <a:solidFill>
                  <a:schemeClr val="tx1"/>
                </a:solidFill>
              </a:rPr>
              <a:t>AgHBs</a:t>
            </a:r>
            <a:r>
              <a:rPr lang="fr-FR" sz="1100" dirty="0">
                <a:solidFill>
                  <a:schemeClr val="tx1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23080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:a16="http://schemas.microsoft.com/office/drawing/2014/main" id="{D2F26906-8E67-4188-8387-88490EEEFD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279400"/>
            <a:ext cx="7924800" cy="787400"/>
          </a:xfrm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DDDDDD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fr-FR" sz="4000" dirty="0">
                <a:latin typeface="+mn-lt"/>
              </a:rPr>
              <a:t>La sérologie de dépistage</a:t>
            </a:r>
            <a:endParaRPr lang="en-US" altLang="fr-FR" sz="4000" dirty="0">
              <a:latin typeface="+mn-lt"/>
            </a:endParaRPr>
          </a:p>
        </p:txBody>
      </p:sp>
      <p:graphicFrame>
        <p:nvGraphicFramePr>
          <p:cNvPr id="47146" name="Group 42">
            <a:extLst>
              <a:ext uri="{FF2B5EF4-FFF2-40B4-BE49-F238E27FC236}">
                <a16:creationId xmlns:a16="http://schemas.microsoft.com/office/drawing/2014/main" id="{81DF6F75-B978-4E43-8D2A-8DC0A358E1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1193257"/>
              </p:ext>
            </p:extLst>
          </p:nvPr>
        </p:nvGraphicFramePr>
        <p:xfrm>
          <a:off x="465827" y="1391729"/>
          <a:ext cx="5630173" cy="2129904"/>
        </p:xfrm>
        <a:graphic>
          <a:graphicData uri="http://schemas.openxmlformats.org/drawingml/2006/table">
            <a:tbl>
              <a:tblPr/>
              <a:tblGrid>
                <a:gridCol w="169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3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8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Marqueurs sérologie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4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AgHBs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= Infection VHB</a:t>
                      </a: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aiguë </a:t>
                      </a:r>
                      <a:r>
                        <a:rPr kumimoji="0" lang="fr-FR" altLang="fr-F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</a:t>
                      </a: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chronique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4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</a:rPr>
                        <a:t>Anti-HBc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</a:rPr>
                        <a:t>contact VHB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9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Anti-HBs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Infection VHB résolue </a:t>
                      </a:r>
                      <a:r>
                        <a:rPr kumimoji="0" lang="fr-FR" altLang="fr-F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ou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Si </a:t>
                      </a:r>
                      <a:r>
                        <a:rPr kumimoji="0" lang="fr-FR" alt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anti-HBs</a:t>
                      </a: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+ isolé : vaccination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Group 42">
            <a:extLst>
              <a:ext uri="{FF2B5EF4-FFF2-40B4-BE49-F238E27FC236}">
                <a16:creationId xmlns:a16="http://schemas.microsoft.com/office/drawing/2014/main" id="{A6A30FAD-F782-403B-B035-E43C4671BE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0439888"/>
              </p:ext>
            </p:extLst>
          </p:nvPr>
        </p:nvGraphicFramePr>
        <p:xfrm>
          <a:off x="6216771" y="1391729"/>
          <a:ext cx="5630173" cy="2129904"/>
        </p:xfrm>
        <a:graphic>
          <a:graphicData uri="http://schemas.openxmlformats.org/drawingml/2006/table">
            <a:tbl>
              <a:tblPr/>
              <a:tblGrid>
                <a:gridCol w="169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3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8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Marqueurs TROD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4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AgHBs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= Infection VHB</a:t>
                      </a: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aiguë </a:t>
                      </a:r>
                      <a:r>
                        <a:rPr kumimoji="0" lang="fr-FR" altLang="fr-F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</a:t>
                      </a: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chronique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4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9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322D8017-040D-4C0C-8876-D63A42EEB0E7}"/>
              </a:ext>
            </a:extLst>
          </p:cNvPr>
          <p:cNvSpPr txBox="1">
            <a:spLocks/>
          </p:cNvSpPr>
          <p:nvPr/>
        </p:nvSpPr>
        <p:spPr bwMode="auto">
          <a:xfrm>
            <a:off x="1838864" y="3611292"/>
            <a:ext cx="10177732" cy="303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/>
              <a:t>Quand on prescrit une sérologie de dépistage on demande trois marqueurs</a:t>
            </a:r>
          </a:p>
          <a:p>
            <a:pPr lvl="1"/>
            <a:r>
              <a:rPr lang="fr-FR" sz="1800"/>
              <a:t>AgHBs</a:t>
            </a:r>
          </a:p>
          <a:p>
            <a:pPr lvl="1"/>
            <a:r>
              <a:rPr lang="fr-FR" sz="1800"/>
              <a:t>AcHBc</a:t>
            </a:r>
          </a:p>
          <a:p>
            <a:pPr lvl="1"/>
            <a:r>
              <a:rPr lang="fr-FR" sz="1800"/>
              <a:t>AcHBs</a:t>
            </a:r>
          </a:p>
          <a:p>
            <a:r>
              <a:rPr lang="fr-FR" sz="2000"/>
              <a:t>Le dépistage permet de ce fait de </a:t>
            </a:r>
          </a:p>
          <a:p>
            <a:pPr lvl="1"/>
            <a:r>
              <a:rPr lang="fr-FR" sz="1800"/>
              <a:t>préciser le statut immunitaire des personnes testées </a:t>
            </a:r>
          </a:p>
          <a:p>
            <a:pPr lvl="2"/>
            <a:r>
              <a:rPr lang="fr-FR" sz="1600"/>
              <a:t>et de vacciner les personnes à risques non immunisées et</a:t>
            </a:r>
          </a:p>
          <a:p>
            <a:pPr lvl="2"/>
            <a:r>
              <a:rPr lang="fr-FR" sz="1600"/>
              <a:t>vacciner l'entourage des personnes atteintes.</a:t>
            </a:r>
          </a:p>
          <a:p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829846"/>
            <a:ext cx="10515600" cy="2852737"/>
          </a:xfrm>
        </p:spPr>
        <p:txBody>
          <a:bodyPr/>
          <a:lstStyle/>
          <a:p>
            <a:pPr algn="ctr" eaLnBrk="1" hangingPunct="1">
              <a:lnSpc>
                <a:spcPts val="5400"/>
              </a:lnSpc>
              <a:defRPr/>
            </a:pPr>
            <a:r>
              <a:rPr lang="fr-FR" sz="5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Arial" charset="0"/>
              </a:rPr>
              <a:t/>
            </a:r>
            <a:br>
              <a:rPr lang="fr-FR" sz="5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Arial" charset="0"/>
              </a:rPr>
            </a:br>
            <a:r>
              <a:rPr lang="fr-FR" sz="5400" cap="none" dirty="0">
                <a:solidFill>
                  <a:schemeClr val="tx2"/>
                </a:solidFill>
                <a:latin typeface="Calibri" pitchFamily="34" charset="0"/>
                <a:ea typeface="+mn-ea"/>
                <a:cs typeface="Arial" charset="0"/>
              </a:rPr>
              <a:t>Le diagnostic</a:t>
            </a:r>
            <a:endParaRPr lang="fr-FR" sz="54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3600" b="1" dirty="0">
                <a:solidFill>
                  <a:srgbClr val="FF0000"/>
                </a:solidFill>
              </a:rPr>
              <a:t>Le diagnostic positif d’une infection à VHB repose sur la présence d’</a:t>
            </a:r>
            <a:r>
              <a:rPr lang="fr-FR" sz="3600" b="1" dirty="0" err="1">
                <a:solidFill>
                  <a:srgbClr val="FF0000"/>
                </a:solidFill>
              </a:rPr>
              <a:t>AgHBs</a:t>
            </a:r>
            <a:r>
              <a:rPr lang="fr-FR" sz="3600" b="1" dirty="0">
                <a:solidFill>
                  <a:srgbClr val="FF0000"/>
                </a:solidFill>
              </a:rPr>
              <a:t> (sérologie)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995FBB6-0E22-4350-8F37-AB52D5316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3605" y="5757430"/>
            <a:ext cx="2171700" cy="781050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2F0E2997-E6A3-4B3C-919D-281EE237D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59" y="5133975"/>
            <a:ext cx="167640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6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87F50236-ED11-420D-9E7F-3DBBB77B7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502" y="1844161"/>
            <a:ext cx="9737387" cy="16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5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Arial" charset="0"/>
              </a:rPr>
              <a:t>Histoire naturelle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410B6C9-CBB0-4651-B215-4CDC2484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423" y="5844020"/>
            <a:ext cx="2171700" cy="78105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74424EF-CBAC-4F7C-BF00-6B13755FC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32" y="5272520"/>
            <a:ext cx="167640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0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>
            <a:extLst>
              <a:ext uri="{FF2B5EF4-FFF2-40B4-BE49-F238E27FC236}">
                <a16:creationId xmlns:a16="http://schemas.microsoft.com/office/drawing/2014/main" id="{BC28C0C1-9D7C-4169-9B01-C028FE99E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788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ct val="0"/>
              </a:spcBef>
              <a:buClr>
                <a:srgbClr val="006065"/>
              </a:buClr>
              <a:buFontTx/>
              <a:buNone/>
            </a:pPr>
            <a:r>
              <a:rPr lang="en-GB" altLang="fr-FR" sz="6000" dirty="0" err="1">
                <a:latin typeface="+mn-lt"/>
                <a:ea typeface="MS PGothic" panose="020B0600070205080204" pitchFamily="34" charset="-128"/>
              </a:rPr>
              <a:t>Aiguë</a:t>
            </a:r>
            <a:r>
              <a:rPr lang="en-GB" altLang="fr-FR" sz="6000" dirty="0">
                <a:latin typeface="+mn-lt"/>
                <a:ea typeface="MS PGothic" panose="020B0600070205080204" pitchFamily="34" charset="-128"/>
              </a:rPr>
              <a:t> / </a:t>
            </a:r>
            <a:r>
              <a:rPr lang="en-GB" altLang="fr-FR" sz="6000" dirty="0" err="1">
                <a:latin typeface="+mn-lt"/>
                <a:ea typeface="MS PGothic" panose="020B0600070205080204" pitchFamily="34" charset="-128"/>
              </a:rPr>
              <a:t>chronique</a:t>
            </a:r>
            <a:r>
              <a:rPr lang="en-GB" altLang="fr-FR" sz="6000" dirty="0">
                <a:latin typeface="+mn-lt"/>
                <a:ea typeface="MS PGothic" panose="020B0600070205080204" pitchFamily="34" charset="-128"/>
              </a:rPr>
              <a:t>  </a:t>
            </a:r>
          </a:p>
        </p:txBody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E6DB0843-2CE9-4B48-B131-6E2FBE436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1" y="3019426"/>
            <a:ext cx="2132013" cy="98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6000"/>
              </a:lnSpc>
              <a:spcBef>
                <a:spcPts val="1500"/>
              </a:spcBef>
              <a:buClr>
                <a:srgbClr val="000000"/>
              </a:buClr>
              <a:buNone/>
            </a:pPr>
            <a:r>
              <a:rPr lang="en-GB" altLang="fr-FR" sz="20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Infection aiguë par le virus de l’hépatite B</a:t>
            </a:r>
          </a:p>
        </p:txBody>
      </p:sp>
      <p:sp>
        <p:nvSpPr>
          <p:cNvPr id="65539" name="AutoShape 3">
            <a:extLst>
              <a:ext uri="{FF2B5EF4-FFF2-40B4-BE49-F238E27FC236}">
                <a16:creationId xmlns:a16="http://schemas.microsoft.com/office/drawing/2014/main" id="{E7342D9D-9205-4BFD-98E4-65118A162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971801"/>
            <a:ext cx="4679950" cy="1008063"/>
          </a:xfrm>
          <a:prstGeom prst="chevron">
            <a:avLst>
              <a:gd name="adj" fmla="val 48360"/>
            </a:avLst>
          </a:prstGeom>
          <a:gradFill rotWithShape="0">
            <a:gsLst>
              <a:gs pos="0">
                <a:srgbClr val="FFFFFF"/>
              </a:gs>
              <a:gs pos="100000">
                <a:srgbClr val="006065"/>
              </a:gs>
            </a:gsLst>
            <a:lin ang="0" scaled="1"/>
          </a:gradFill>
          <a:ln w="9398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6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GB" altLang="fr-FR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MS PGothic" pitchFamily="34" charset="-128"/>
              </a:rPr>
              <a:t>AgHBs positif</a:t>
            </a:r>
          </a:p>
          <a:p>
            <a:pPr algn="ctr" eaLnBrk="1" hangingPunct="1">
              <a:lnSpc>
                <a:spcPct val="96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GB" altLang="fr-FR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MS PGothic" pitchFamily="34" charset="-128"/>
              </a:rPr>
              <a:t>&gt; 6 mois</a:t>
            </a:r>
          </a:p>
        </p:txBody>
      </p:sp>
      <p:sp>
        <p:nvSpPr>
          <p:cNvPr id="34821" name="Text Box 4">
            <a:extLst>
              <a:ext uri="{FF2B5EF4-FFF2-40B4-BE49-F238E27FC236}">
                <a16:creationId xmlns:a16="http://schemas.microsoft.com/office/drawing/2014/main" id="{F58FD40B-9F04-48E5-A6D7-D4315B78F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6279" y="3086277"/>
            <a:ext cx="1800225" cy="68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6000"/>
              </a:lnSpc>
              <a:spcBef>
                <a:spcPts val="1500"/>
              </a:spcBef>
              <a:buClr>
                <a:srgbClr val="000000"/>
              </a:buClr>
              <a:buNone/>
            </a:pPr>
            <a:r>
              <a:rPr lang="en-GB" altLang="fr-FR" sz="2000" b="1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Infection à VHB </a:t>
            </a:r>
            <a:r>
              <a:rPr lang="en-GB" altLang="fr-FR" sz="2000" b="1" dirty="0" err="1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chronique</a:t>
            </a:r>
            <a:endParaRPr lang="en-GB" altLang="fr-FR" sz="2000" b="1" dirty="0">
              <a:solidFill>
                <a:srgbClr val="000000"/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2" name="Flèche : bas 1">
            <a:extLst>
              <a:ext uri="{FF2B5EF4-FFF2-40B4-BE49-F238E27FC236}">
                <a16:creationId xmlns:a16="http://schemas.microsoft.com/office/drawing/2014/main" id="{BA6C394D-3C56-49F0-8637-9F29BC91F49D}"/>
              </a:ext>
            </a:extLst>
          </p:cNvPr>
          <p:cNvSpPr/>
          <p:nvPr/>
        </p:nvSpPr>
        <p:spPr>
          <a:xfrm>
            <a:off x="2329131" y="4347714"/>
            <a:ext cx="457200" cy="7483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7667292B-7BCE-4747-A821-6FCFCA7CDD0F}"/>
              </a:ext>
            </a:extLst>
          </p:cNvPr>
          <p:cNvSpPr/>
          <p:nvPr/>
        </p:nvSpPr>
        <p:spPr>
          <a:xfrm>
            <a:off x="9422921" y="4180937"/>
            <a:ext cx="457200" cy="7483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68BFC06-6E3A-4D33-B73D-30C3CB5DA45F}"/>
              </a:ext>
            </a:extLst>
          </p:cNvPr>
          <p:cNvSpPr txBox="1"/>
          <p:nvPr/>
        </p:nvSpPr>
        <p:spPr>
          <a:xfrm>
            <a:off x="914401" y="5322499"/>
            <a:ext cx="422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Guérison spontanée &gt; 90% chez les adultes</a:t>
            </a:r>
          </a:p>
          <a:p>
            <a:r>
              <a:rPr lang="fr-FR" dirty="0"/>
              <a:t>Avec un bon système immunitaire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009E581-B090-4AFF-AFDF-51547CB206CD}"/>
              </a:ext>
            </a:extLst>
          </p:cNvPr>
          <p:cNvSpPr txBox="1"/>
          <p:nvPr/>
        </p:nvSpPr>
        <p:spPr>
          <a:xfrm>
            <a:off x="6938727" y="5284455"/>
            <a:ext cx="542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Pas ou peu de guérison spontanée, ni sous traitement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DD11428-7FA0-4AB8-B531-DA058E0FF0D3}"/>
              </a:ext>
            </a:extLst>
          </p:cNvPr>
          <p:cNvSpPr txBox="1"/>
          <p:nvPr/>
        </p:nvSpPr>
        <p:spPr>
          <a:xfrm>
            <a:off x="1828801" y="6192563"/>
            <a:ext cx="8238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La majorité des infections chroniques ont été contractées dans la période périnatale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279576" y="1675"/>
            <a:ext cx="7586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Séroprévalence du VHC dans le monde</a:t>
            </a:r>
          </a:p>
          <a:p>
            <a:pPr algn="ctr"/>
            <a:r>
              <a:rPr lang="fr-FR" sz="2400" b="1" dirty="0"/>
              <a:t>environ 130-150 millions de personnes atteintes</a:t>
            </a:r>
          </a:p>
          <a:p>
            <a:pPr algn="ctr"/>
            <a:endParaRPr lang="fr-FR" sz="2800" b="1" dirty="0"/>
          </a:p>
        </p:txBody>
      </p:sp>
      <p:pic>
        <p:nvPicPr>
          <p:cNvPr id="1027" name="Picture 3" descr="C:\Users\Didier Ribard\Pictures\HEP C 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891" y="957538"/>
            <a:ext cx="8376025" cy="590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idier Ribard\Pictures\WH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6387438"/>
            <a:ext cx="1080120" cy="34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46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6892CE2-2C2A-4044-972C-5590640ABE0C}"/>
              </a:ext>
            </a:extLst>
          </p:cNvPr>
          <p:cNvSpPr txBox="1"/>
          <p:nvPr/>
        </p:nvSpPr>
        <p:spPr>
          <a:xfrm>
            <a:off x="150947" y="252181"/>
            <a:ext cx="1204105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OBJECTIF: Eviter la constitution d’une cirrhose et de ses complications</a:t>
            </a:r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9040334-9990-4E52-9BE2-6BF231D21535}"/>
              </a:ext>
            </a:extLst>
          </p:cNvPr>
          <p:cNvSpPr txBox="1"/>
          <p:nvPr/>
        </p:nvSpPr>
        <p:spPr>
          <a:xfrm>
            <a:off x="150947" y="1956541"/>
            <a:ext cx="11060170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400" b="1" dirty="0"/>
              <a:t>A l’heure actuelle </a:t>
            </a:r>
            <a:r>
              <a:rPr lang="fr-FR" sz="2400" b="1" dirty="0">
                <a:solidFill>
                  <a:srgbClr val="FF0000"/>
                </a:solidFill>
              </a:rPr>
              <a:t>il n’est pas possible de guérir l’hépatite B</a:t>
            </a:r>
          </a:p>
          <a:p>
            <a:endParaRPr lang="fr-FR" sz="2400" b="1" dirty="0">
              <a:solidFill>
                <a:srgbClr val="FF0000"/>
              </a:solidFill>
            </a:endParaRPr>
          </a:p>
          <a:p>
            <a:r>
              <a:rPr lang="fr-FR" sz="2400" b="1" dirty="0"/>
              <a:t>Le traitement a pour but de faire disparaitre le virus dans le sang</a:t>
            </a:r>
          </a:p>
          <a:p>
            <a:endParaRPr lang="fr-FR" sz="2400" b="1" dirty="0"/>
          </a:p>
          <a:p>
            <a:r>
              <a:rPr lang="fr-FR" sz="2400" b="1" dirty="0"/>
              <a:t>Les traitements sont réservés aux patients avec maladie hépatique (moins de 30% des personnes infectés)</a:t>
            </a:r>
          </a:p>
          <a:p>
            <a:endParaRPr lang="fr-FR" sz="2400" b="1" dirty="0"/>
          </a:p>
          <a:p>
            <a:r>
              <a:rPr lang="fr-FR" sz="2400" b="1" dirty="0"/>
              <a:t>Le traitement du VHB doit rester prioritairement préventif </a:t>
            </a:r>
            <a:r>
              <a:rPr lang="fr-FR" sz="2400" b="1" dirty="0">
                <a:solidFill>
                  <a:srgbClr val="FF0000"/>
                </a:solidFill>
              </a:rPr>
              <a:t>par la vaccination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B4EE88-746B-441E-A41E-0F10658A6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830" y="317463"/>
            <a:ext cx="9234055" cy="767975"/>
          </a:xfrm>
        </p:spPr>
        <p:txBody>
          <a:bodyPr/>
          <a:lstStyle/>
          <a:p>
            <a:r>
              <a:rPr lang="fr-FR" dirty="0"/>
              <a:t>                </a:t>
            </a:r>
            <a:r>
              <a:rPr lang="fr-FR" sz="4000" dirty="0">
                <a:solidFill>
                  <a:srgbClr val="FF0000"/>
                </a:solidFill>
              </a:rPr>
              <a:t>Prévention = Vaccination VHB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3B8BCB-56BA-494E-8B47-5D9BA74A7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41" y="1110343"/>
            <a:ext cx="11792932" cy="5620395"/>
          </a:xfrm>
        </p:spPr>
        <p:txBody>
          <a:bodyPr>
            <a:normAutofit fontScale="70000" lnSpcReduction="20000"/>
          </a:bodyPr>
          <a:lstStyle/>
          <a:p>
            <a:r>
              <a:rPr lang="fr-FR" sz="3400" dirty="0"/>
              <a:t>Le vaccin contre l’hépatite B est très efficace (&gt;95%)</a:t>
            </a:r>
          </a:p>
          <a:p>
            <a:r>
              <a:rPr lang="fr-FR" sz="3400" dirty="0"/>
              <a:t>Obligatoire pour tous les nourrissons nés à partir du 1er janvier 2018 </a:t>
            </a:r>
          </a:p>
          <a:p>
            <a:r>
              <a:rPr lang="fr-FR" sz="3400" dirty="0"/>
              <a:t>Recommandée chez les enfants et les adolescents jusqu’à l’âge de 15 ans</a:t>
            </a:r>
          </a:p>
          <a:p>
            <a:endParaRPr lang="fr-FR" sz="3400" dirty="0"/>
          </a:p>
          <a:p>
            <a:r>
              <a:rPr lang="fr-FR" sz="3400" dirty="0"/>
              <a:t>Obligatoire pour le personnel qui travaille dans un établissement de prévention ou de soin, exposé au risque de contamination (Arr. 2/08/2013)</a:t>
            </a:r>
          </a:p>
          <a:p>
            <a:pPr marL="0" indent="0">
              <a:buNone/>
            </a:pPr>
            <a:endParaRPr lang="fr-FR" sz="3400" dirty="0"/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Recommandations de vaccination</a:t>
            </a:r>
          </a:p>
          <a:p>
            <a:r>
              <a:rPr lang="fr-FR" dirty="0"/>
              <a:t>des personnes qui ont fréquemment besoin de transfusions, dialyse ,transplantation d’organe</a:t>
            </a:r>
          </a:p>
          <a:p>
            <a:r>
              <a:rPr lang="fr-FR" dirty="0"/>
              <a:t>des personnes en détention</a:t>
            </a:r>
          </a:p>
          <a:p>
            <a:r>
              <a:rPr lang="fr-FR" dirty="0"/>
              <a:t>des consommateurs de drogues</a:t>
            </a:r>
          </a:p>
          <a:p>
            <a:r>
              <a:rPr lang="fr-FR" dirty="0"/>
              <a:t>des contacts domestiques et sexuels des personnes porteuses d’une infection chronique par le VHB</a:t>
            </a:r>
          </a:p>
          <a:p>
            <a:r>
              <a:rPr lang="fr-FR" dirty="0"/>
              <a:t>des personnes ayant des partenaires sexuels multiples</a:t>
            </a:r>
          </a:p>
          <a:p>
            <a:r>
              <a:rPr lang="fr-FR" dirty="0"/>
              <a:t>des voyageurs avant de rejoindre des zones d’endémie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BB028F-8BCF-4D42-B89A-B1FFC0EE4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871DDB-F7FB-4581-B0BB-0C4240404DC5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97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re 1"/>
          <p:cNvSpPr>
            <a:spLocks noGrp="1"/>
          </p:cNvSpPr>
          <p:nvPr>
            <p:ph type="title"/>
          </p:nvPr>
        </p:nvSpPr>
        <p:spPr>
          <a:xfrm>
            <a:off x="914400" y="165100"/>
            <a:ext cx="103632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 sz="6000" b="1" dirty="0"/>
              <a:t>Conclusion</a:t>
            </a:r>
            <a:r>
              <a:rPr lang="fr-FR" dirty="0"/>
              <a:t> :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0" y="1509184"/>
            <a:ext cx="12192000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252" name="ZoneTexte 5"/>
          <p:cNvSpPr txBox="1">
            <a:spLocks noChangeArrowheads="1"/>
          </p:cNvSpPr>
          <p:nvPr/>
        </p:nvSpPr>
        <p:spPr bwMode="auto">
          <a:xfrm>
            <a:off x="1295400" y="3812118"/>
            <a:ext cx="245533" cy="49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8" name="Espace réservé du contenu 1"/>
          <p:cNvSpPr txBox="1">
            <a:spLocks/>
          </p:cNvSpPr>
          <p:nvPr/>
        </p:nvSpPr>
        <p:spPr bwMode="auto">
          <a:xfrm>
            <a:off x="0" y="1677001"/>
            <a:ext cx="12192000" cy="4166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121917" tIns="60958" rIns="121917" bIns="6095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fr-FR" sz="2800" dirty="0">
                <a:latin typeface="Arial" charset="0"/>
                <a:cs typeface="Arial" charset="0"/>
              </a:rPr>
              <a:t>Outils de dépistage très performants pour le VHB, VHC ou VIH 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fr-FR" sz="2800" dirty="0">
              <a:latin typeface="Arial" charset="0"/>
              <a:cs typeface="Arial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fr-FR" sz="2800" dirty="0">
                <a:latin typeface="Arial" charset="0"/>
                <a:cs typeface="Arial" charset="0"/>
              </a:rPr>
              <a:t>Dépister l’ensemble de la population, au moins 1 fois dans la vie (VHB,VHC,VIH)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fr-FR" sz="2800" dirty="0">
              <a:latin typeface="Arial" charset="0"/>
              <a:cs typeface="Arial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fr-FR" sz="2800" dirty="0">
                <a:latin typeface="Arial" charset="0"/>
                <a:cs typeface="Arial" charset="0"/>
              </a:rPr>
              <a:t>Il n’y a pas de vaccin contre l’hépatite C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fr-FR" sz="2800" dirty="0">
                <a:latin typeface="Arial" charset="0"/>
                <a:cs typeface="Arial" charset="0"/>
              </a:rPr>
              <a:t>Le traitement de l’hépatite C est accessible à tous et permet la guérison !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fr-FR" sz="2800" dirty="0">
              <a:latin typeface="Arial" charset="0"/>
              <a:cs typeface="Arial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fr-FR" sz="2800" dirty="0">
                <a:latin typeface="Arial" charset="0"/>
                <a:cs typeface="Arial" charset="0"/>
              </a:rPr>
              <a:t>Le traitement de l’hépatite B ne guérit pas.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fr-FR" sz="2800" dirty="0">
                <a:latin typeface="Arial" charset="0"/>
                <a:cs typeface="Arial" charset="0"/>
              </a:rPr>
              <a:t>Pour lutter contre l’hépatite B il faut vacciner!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fr-FR" sz="2800" dirty="0">
              <a:latin typeface="Arial" charset="0"/>
              <a:cs typeface="Arial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fr-FR" sz="2800" dirty="0">
              <a:latin typeface="Arial" charset="0"/>
              <a:cs typeface="Arial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fr-FR" sz="2800" dirty="0">
              <a:latin typeface="Arial" charset="0"/>
              <a:cs typeface="Arial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fr-FR" sz="2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44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3708A4A0-F7DD-43FA-BD53-6B45DC02CB63}"/>
              </a:ext>
            </a:extLst>
          </p:cNvPr>
          <p:cNvSpPr/>
          <p:nvPr/>
        </p:nvSpPr>
        <p:spPr>
          <a:xfrm>
            <a:off x="2191027" y="1448526"/>
            <a:ext cx="996286" cy="99628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91CA2F77-1016-46CE-9B2C-BC4616C25722}"/>
              </a:ext>
            </a:extLst>
          </p:cNvPr>
          <p:cNvSpPr/>
          <p:nvPr/>
        </p:nvSpPr>
        <p:spPr>
          <a:xfrm>
            <a:off x="4213513" y="1448526"/>
            <a:ext cx="996286" cy="99628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2EF4401A-0BDE-44BE-889D-A7D3B3B895E6}"/>
              </a:ext>
            </a:extLst>
          </p:cNvPr>
          <p:cNvSpPr/>
          <p:nvPr/>
        </p:nvSpPr>
        <p:spPr>
          <a:xfrm>
            <a:off x="6540301" y="1448526"/>
            <a:ext cx="996286" cy="99628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75270C5C-1D04-4C53-97D5-90D33E0A63B9}"/>
              </a:ext>
            </a:extLst>
          </p:cNvPr>
          <p:cNvSpPr/>
          <p:nvPr/>
        </p:nvSpPr>
        <p:spPr>
          <a:xfrm>
            <a:off x="8848786" y="1448526"/>
            <a:ext cx="996286" cy="99628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4874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fr-FR" sz="4000" b="1" dirty="0">
                <a:latin typeface="+mn-lt"/>
                <a:ea typeface="+mn-ea"/>
                <a:cs typeface="+mn-cs"/>
              </a:rPr>
              <a:t>Des populations à risque identifiées</a:t>
            </a:r>
          </a:p>
        </p:txBody>
      </p:sp>
      <p:sp>
        <p:nvSpPr>
          <p:cNvPr id="29700" name="ZoneTexte 5"/>
          <p:cNvSpPr txBox="1">
            <a:spLocks noChangeArrowheads="1"/>
          </p:cNvSpPr>
          <p:nvPr/>
        </p:nvSpPr>
        <p:spPr bwMode="auto">
          <a:xfrm>
            <a:off x="1684701" y="5723362"/>
            <a:ext cx="8498729" cy="84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180975" indent="-180975" eaLnBrk="1" hangingPunct="1">
              <a:lnSpc>
                <a:spcPct val="90000"/>
              </a:lnSpc>
            </a:pPr>
            <a:r>
              <a:rPr lang="fr-FR" sz="900" i="1" dirty="0">
                <a:solidFill>
                  <a:srgbClr val="7F7F7F"/>
                </a:solidFill>
                <a:latin typeface="Calibri"/>
                <a:cs typeface="Calibri"/>
              </a:rPr>
              <a:t>UDI : Usagers de drogues injectables</a:t>
            </a:r>
          </a:p>
          <a:p>
            <a:pPr marL="180975" indent="-180975" eaLnBrk="1" hangingPunct="1">
              <a:lnSpc>
                <a:spcPct val="90000"/>
              </a:lnSpc>
            </a:pPr>
            <a:r>
              <a:rPr lang="fr-FR" sz="900" i="1" dirty="0">
                <a:solidFill>
                  <a:srgbClr val="7F7F7F"/>
                </a:solidFill>
                <a:latin typeface="Calibri"/>
                <a:cs typeface="Calibri"/>
              </a:rPr>
              <a:t>1.	</a:t>
            </a:r>
            <a:r>
              <a:rPr lang="fr-FR" sz="900" i="1" dirty="0" err="1">
                <a:solidFill>
                  <a:srgbClr val="7F7F7F"/>
                </a:solidFill>
                <a:latin typeface="Calibri"/>
                <a:cs typeface="Calibri"/>
              </a:rPr>
              <a:t>Revault</a:t>
            </a:r>
            <a:r>
              <a:rPr lang="fr-FR" sz="900" i="1" dirty="0">
                <a:solidFill>
                  <a:srgbClr val="7F7F7F"/>
                </a:solidFill>
                <a:latin typeface="Calibri"/>
                <a:cs typeface="Calibri"/>
              </a:rPr>
              <a:t> Infections par les VHB et VHC chez les personnes migrantes BEH 1’-15 Juin 2017.</a:t>
            </a:r>
          </a:p>
          <a:p>
            <a:pPr marL="180975" indent="-180975" eaLnBrk="1" hangingPunct="1">
              <a:lnSpc>
                <a:spcPct val="90000"/>
              </a:lnSpc>
            </a:pPr>
            <a:r>
              <a:rPr lang="fr-FR" sz="900" i="1" dirty="0">
                <a:solidFill>
                  <a:srgbClr val="7F7F7F"/>
                </a:solidFill>
                <a:latin typeface="Calibri"/>
                <a:cs typeface="Calibri"/>
              </a:rPr>
              <a:t>2.	Rapport Pr Daniel </a:t>
            </a:r>
            <a:r>
              <a:rPr lang="fr-FR" sz="900" i="1" dirty="0" err="1">
                <a:solidFill>
                  <a:srgbClr val="7F7F7F"/>
                </a:solidFill>
                <a:latin typeface="Calibri"/>
                <a:cs typeface="Calibri"/>
              </a:rPr>
              <a:t>Dhumeaux</a:t>
            </a:r>
            <a:r>
              <a:rPr lang="fr-FR" sz="900" i="1" dirty="0">
                <a:solidFill>
                  <a:srgbClr val="7F7F7F"/>
                </a:solidFill>
                <a:latin typeface="Calibri"/>
                <a:cs typeface="Calibri"/>
              </a:rPr>
              <a:t> 2016</a:t>
            </a:r>
          </a:p>
          <a:p>
            <a:pPr marL="180975" indent="-180975" eaLnBrk="1" hangingPunct="1">
              <a:lnSpc>
                <a:spcPct val="90000"/>
              </a:lnSpc>
            </a:pPr>
            <a:r>
              <a:rPr lang="fr-FR" sz="900" i="1" dirty="0">
                <a:solidFill>
                  <a:srgbClr val="7F7F7F"/>
                </a:solidFill>
                <a:latin typeface="Calibri"/>
                <a:cs typeface="Calibri"/>
              </a:rPr>
              <a:t>3.	Pioche C. Bull </a:t>
            </a:r>
            <a:r>
              <a:rPr lang="fr-FR" sz="900" i="1" dirty="0" err="1">
                <a:solidFill>
                  <a:srgbClr val="7F7F7F"/>
                </a:solidFill>
                <a:latin typeface="Calibri"/>
                <a:cs typeface="Calibri"/>
              </a:rPr>
              <a:t>Epidémiol</a:t>
            </a:r>
            <a:r>
              <a:rPr lang="fr-FR" sz="900" i="1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fr-FR" sz="900" i="1" dirty="0" err="1">
                <a:solidFill>
                  <a:srgbClr val="7F7F7F"/>
                </a:solidFill>
                <a:latin typeface="Calibri"/>
                <a:cs typeface="Calibri"/>
              </a:rPr>
              <a:t>Hebd</a:t>
            </a:r>
            <a:r>
              <a:rPr lang="fr-FR" sz="900" i="1" dirty="0">
                <a:solidFill>
                  <a:srgbClr val="7F7F7F"/>
                </a:solidFill>
                <a:latin typeface="Calibri"/>
                <a:cs typeface="Calibri"/>
              </a:rPr>
              <a:t>. 2016;(13-14):224-9</a:t>
            </a:r>
          </a:p>
          <a:p>
            <a:pPr marL="180975" indent="-180975" eaLnBrk="1" hangingPunct="1">
              <a:lnSpc>
                <a:spcPct val="90000"/>
              </a:lnSpc>
            </a:pPr>
            <a:r>
              <a:rPr lang="fr-FR" sz="900" i="1" dirty="0">
                <a:solidFill>
                  <a:srgbClr val="7F7F7F"/>
                </a:solidFill>
                <a:latin typeface="Calibri"/>
                <a:cs typeface="Calibri"/>
              </a:rPr>
              <a:t>4.	Chiron E, et al. Prévalence de l’infection par le VIH et le virus de l’hépatite C chez les personnes détenues en France. Résultats de l’enquête </a:t>
            </a:r>
            <a:r>
              <a:rPr lang="fr-FR" sz="900" i="1" dirty="0" err="1">
                <a:solidFill>
                  <a:srgbClr val="7F7F7F"/>
                </a:solidFill>
                <a:latin typeface="Calibri"/>
                <a:cs typeface="Calibri"/>
              </a:rPr>
              <a:t>Prévacar</a:t>
            </a:r>
            <a:r>
              <a:rPr lang="fr-FR" sz="900" i="1" dirty="0">
                <a:solidFill>
                  <a:srgbClr val="7F7F7F"/>
                </a:solidFill>
                <a:latin typeface="Calibri"/>
                <a:cs typeface="Calibri"/>
              </a:rPr>
              <a:t> 2010. InVS BEH 5 novembre 2013;35-36:445-50.</a:t>
            </a:r>
          </a:p>
        </p:txBody>
      </p:sp>
      <p:sp>
        <p:nvSpPr>
          <p:cNvPr id="29703" name="Rectangle 1"/>
          <p:cNvSpPr>
            <a:spLocks noChangeArrowheads="1"/>
          </p:cNvSpPr>
          <p:nvPr/>
        </p:nvSpPr>
        <p:spPr bwMode="auto">
          <a:xfrm>
            <a:off x="8158687" y="2545105"/>
            <a:ext cx="23764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200" b="1" dirty="0">
                <a:solidFill>
                  <a:srgbClr val="376092"/>
                </a:solidFill>
                <a:latin typeface="Calibri"/>
                <a:cs typeface="Calibri"/>
              </a:rPr>
              <a:t>Les personnes ayant eu certains soins avant les années 90</a:t>
            </a:r>
          </a:p>
          <a:p>
            <a:pPr algn="ctr"/>
            <a:r>
              <a:rPr lang="fr-FR" sz="1200" dirty="0">
                <a:solidFill>
                  <a:srgbClr val="000000"/>
                </a:solidFill>
                <a:latin typeface="Calibri"/>
                <a:cs typeface="Calibri"/>
              </a:rPr>
              <a:t>(chirurgie, transfusion, dialyse...)</a:t>
            </a:r>
            <a:r>
              <a:rPr lang="fr-FR" sz="1200" baseline="300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29704" name="Rectangle 2"/>
          <p:cNvSpPr>
            <a:spLocks noChangeArrowheads="1"/>
          </p:cNvSpPr>
          <p:nvPr/>
        </p:nvSpPr>
        <p:spPr bwMode="auto">
          <a:xfrm>
            <a:off x="1888853" y="2545104"/>
            <a:ext cx="1582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200" b="1" dirty="0">
                <a:solidFill>
                  <a:srgbClr val="376092"/>
                </a:solidFill>
                <a:latin typeface="Calibri"/>
                <a:cs typeface="Calibri"/>
              </a:rPr>
              <a:t>Les usagers de drogues</a:t>
            </a:r>
            <a:r>
              <a:rPr lang="fr-FR" sz="1200" b="1" baseline="30000" dirty="0">
                <a:solidFill>
                  <a:srgbClr val="376092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29705" name="Rectangle 4"/>
          <p:cNvSpPr>
            <a:spLocks noChangeArrowheads="1"/>
          </p:cNvSpPr>
          <p:nvPr/>
        </p:nvSpPr>
        <p:spPr bwMode="auto">
          <a:xfrm>
            <a:off x="3586687" y="2545104"/>
            <a:ext cx="23288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200" b="1" dirty="0">
                <a:solidFill>
                  <a:srgbClr val="376092"/>
                </a:solidFill>
                <a:latin typeface="Calibri"/>
                <a:cs typeface="Calibri"/>
              </a:rPr>
              <a:t>Les migrants,</a:t>
            </a:r>
          </a:p>
          <a:p>
            <a:pPr algn="ctr"/>
            <a:r>
              <a:rPr lang="fr-FR" sz="1200" dirty="0">
                <a:solidFill>
                  <a:srgbClr val="000000"/>
                </a:solidFill>
                <a:latin typeface="Calibri"/>
                <a:cs typeface="Calibri"/>
              </a:rPr>
              <a:t>notamment </a:t>
            </a:r>
            <a:r>
              <a:rPr lang="fr-FR" sz="1200" b="1" dirty="0">
                <a:solidFill>
                  <a:srgbClr val="376092"/>
                </a:solidFill>
                <a:latin typeface="Calibri"/>
                <a:cs typeface="Calibri"/>
              </a:rPr>
              <a:t>originaires </a:t>
            </a:r>
            <a:br>
              <a:rPr lang="fr-FR" sz="1200" b="1" dirty="0">
                <a:solidFill>
                  <a:srgbClr val="376092"/>
                </a:solidFill>
                <a:latin typeface="Calibri"/>
                <a:cs typeface="Calibri"/>
              </a:rPr>
            </a:br>
            <a:r>
              <a:rPr lang="fr-FR" sz="1200" b="1" dirty="0">
                <a:solidFill>
                  <a:srgbClr val="376092"/>
                </a:solidFill>
                <a:latin typeface="Calibri"/>
                <a:cs typeface="Calibri"/>
              </a:rPr>
              <a:t>d’un pays de forte endémie</a:t>
            </a:r>
            <a:r>
              <a:rPr lang="fr-FR" sz="1200" b="1" baseline="30000" dirty="0">
                <a:solidFill>
                  <a:srgbClr val="376092"/>
                </a:solidFill>
                <a:latin typeface="Calibri"/>
                <a:cs typeface="Calibri"/>
              </a:rPr>
              <a:t>1</a:t>
            </a:r>
            <a:endParaRPr lang="fr-FR" sz="1200" baseline="30000" dirty="0">
              <a:solidFill>
                <a:srgbClr val="376092"/>
              </a:solidFill>
              <a:latin typeface="Calibri"/>
              <a:cs typeface="Calibri"/>
            </a:endParaRPr>
          </a:p>
        </p:txBody>
      </p:sp>
      <p:sp>
        <p:nvSpPr>
          <p:cNvPr id="29706" name="Rectangle 5"/>
          <p:cNvSpPr>
            <a:spLocks noChangeArrowheads="1"/>
          </p:cNvSpPr>
          <p:nvPr/>
        </p:nvSpPr>
        <p:spPr bwMode="auto">
          <a:xfrm>
            <a:off x="5956822" y="2545104"/>
            <a:ext cx="2201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200" b="1" dirty="0">
                <a:solidFill>
                  <a:srgbClr val="376092"/>
                </a:solidFill>
                <a:latin typeface="Calibri"/>
                <a:cs typeface="Calibri"/>
              </a:rPr>
              <a:t>Les personnes ayant fait un séjour en milieu carcéral</a:t>
            </a:r>
            <a:r>
              <a:rPr lang="fr-FR" sz="1200" b="1" baseline="30000" dirty="0">
                <a:solidFill>
                  <a:srgbClr val="376092"/>
                </a:solidFill>
                <a:latin typeface="Calibri"/>
                <a:cs typeface="Calibri"/>
              </a:rPr>
              <a:t>2-4</a:t>
            </a:r>
          </a:p>
        </p:txBody>
      </p:sp>
      <p:pic>
        <p:nvPicPr>
          <p:cNvPr id="29707" name="Image 6" descr="picto_migrant.ai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40"/>
          <a:stretch/>
        </p:blipFill>
        <p:spPr bwMode="auto">
          <a:xfrm>
            <a:off x="4279452" y="1558919"/>
            <a:ext cx="791617" cy="77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Image 7" descr="picto_prison.ai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580" y="1639303"/>
            <a:ext cx="702975" cy="62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Image 9" descr="picto_transfusion.ai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28"/>
          <a:stretch/>
        </p:blipFill>
        <p:spPr bwMode="auto">
          <a:xfrm>
            <a:off x="9082194" y="1515660"/>
            <a:ext cx="540777" cy="86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2030257" y="3532452"/>
          <a:ext cx="8153173" cy="180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3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6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25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6168">
                <a:tc gridSpan="5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1" i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Estimation du nombre de personnes ARN VHC + en France</a:t>
                      </a:r>
                      <a:r>
                        <a:rPr lang="fr-FR" sz="1500" baseline="30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 </a:t>
                      </a:r>
                      <a:r>
                        <a:rPr lang="fr-FR" sz="1500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en 2011</a:t>
                      </a:r>
                      <a:endParaRPr lang="fr-FR" sz="1500" b="1" i="1" baseline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B w="12700" cap="flat" cmpd="sng" algn="ctr">
                      <a:solidFill>
                        <a:srgbClr val="7DA1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>
                        <a:solidFill>
                          <a:srgbClr val="9F43BB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200" dirty="0">
                        <a:solidFill>
                          <a:srgbClr val="9F43BB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>
                        <a:solidFill>
                          <a:srgbClr val="9F43BB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4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Usagers de drogues </a:t>
                      </a:r>
                    </a:p>
                    <a:p>
                      <a:pPr algn="ctr"/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(24,3 %)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A1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A1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Migrants</a:t>
                      </a:r>
                    </a:p>
                    <a:p>
                      <a:pPr algn="ctr"/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(26,54 %)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A1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A1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Transfusés avant 1990</a:t>
                      </a:r>
                    </a:p>
                    <a:p>
                      <a:pPr algn="ctr"/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(31 %)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A1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A1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Personnes sans les principaux facteurs de risques</a:t>
                      </a:r>
                    </a:p>
                    <a:p>
                      <a:pPr algn="ctr"/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(17,23 %)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A1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A1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Total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(100 %)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A1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A1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UDI : 43 860 </a:t>
                      </a:r>
                    </a:p>
                    <a:p>
                      <a:pPr algn="ctr"/>
                      <a:r>
                        <a:rPr lang="fr-FR" sz="1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+ autres UD : 2 985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A1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A1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51 166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A1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A1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59 859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A1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A1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33 210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A1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A1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192 737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A1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A1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9" name="Grouper 8"/>
          <p:cNvGrpSpPr/>
          <p:nvPr/>
        </p:nvGrpSpPr>
        <p:grpSpPr>
          <a:xfrm>
            <a:off x="2216149" y="1448526"/>
            <a:ext cx="742849" cy="796456"/>
            <a:chOff x="692146" y="1764582"/>
            <a:chExt cx="742849" cy="796456"/>
          </a:xfrm>
        </p:grpSpPr>
        <p:pic>
          <p:nvPicPr>
            <p:cNvPr id="29697" name="Image 8" descr="picto_toxico.ai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079" b="32275"/>
            <a:stretch>
              <a:fillRect/>
            </a:stretch>
          </p:blipFill>
          <p:spPr bwMode="auto">
            <a:xfrm>
              <a:off x="692146" y="1764582"/>
              <a:ext cx="742849" cy="737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770298" y="2394089"/>
              <a:ext cx="538779" cy="1669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alibri"/>
                <a:cs typeface="Calibri"/>
              </a:endParaRPr>
            </a:p>
          </p:txBody>
        </p:sp>
      </p:grpSp>
      <p:sp>
        <p:nvSpPr>
          <p:cNvPr id="16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0272713" y="6607176"/>
            <a:ext cx="247650" cy="18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A913128-D489-B843-BFDA-2F6B026C88B1}" type="slidenum">
              <a:rPr lang="en-US" sz="900">
                <a:solidFill>
                  <a:srgbClr val="FFFFFF"/>
                </a:solidFill>
                <a:latin typeface="Calibri" charset="0"/>
                <a:cs typeface="Calibri" charset="0"/>
              </a:rPr>
              <a:pPr eaLnBrk="1" hangingPunct="1"/>
              <a:t>4</a:t>
            </a:fld>
            <a:endParaRPr lang="en-US" sz="900">
              <a:solidFill>
                <a:srgbClr val="FFFFFF"/>
              </a:solidFill>
              <a:latin typeface="Calibri" charset="0"/>
              <a:cs typeface="Calibri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056C93-48D4-495F-BAF0-96F5694F429A}"/>
              </a:ext>
            </a:extLst>
          </p:cNvPr>
          <p:cNvSpPr/>
          <p:nvPr/>
        </p:nvSpPr>
        <p:spPr>
          <a:xfrm>
            <a:off x="9065416" y="4932727"/>
            <a:ext cx="682591" cy="2936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1E095EA-5C35-41F6-B79C-F4C5ECA6882C}"/>
              </a:ext>
            </a:extLst>
          </p:cNvPr>
          <p:cNvSpPr/>
          <p:nvPr/>
        </p:nvSpPr>
        <p:spPr>
          <a:xfrm>
            <a:off x="7288346" y="4917347"/>
            <a:ext cx="682591" cy="2936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082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87F50236-ED11-420D-9E7F-3DBBB77B7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502" y="1844161"/>
            <a:ext cx="9737387" cy="16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ts val="5400"/>
              </a:lnSpc>
              <a:defRPr/>
            </a:pPr>
            <a:r>
              <a:rPr lang="fr-FR" altLang="fr-FR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Modes de transmissions et pratiques à risques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0EF8A1D-4139-4C02-9CDE-62B7936AE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1309" y="5783407"/>
            <a:ext cx="2171700" cy="78105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E977311-12FC-4969-B549-E14DEDCF6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64" y="5246543"/>
            <a:ext cx="167640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6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5" descr="200701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640" y="5080000"/>
            <a:ext cx="2032000" cy="139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9" name="Picture 6" descr="Afficher l'image en taille réell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880" y="5090160"/>
            <a:ext cx="1960880" cy="140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0" name="Picture 7" descr="Afficher l'image en taille réell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64" y="5085826"/>
            <a:ext cx="1914996" cy="141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4" name="Picture 2" descr="http://forumchezswann.free.fr/big-femmeenceint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4907280"/>
            <a:ext cx="2042159" cy="16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6" name="Picture 6" descr="http://idiotyouth.files.wordpress.com/2011/02/article-1081882-0435fe090000044d-578_468x37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" y="5098092"/>
            <a:ext cx="1689754" cy="136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7" name="Text Box 20"/>
          <p:cNvSpPr txBox="1">
            <a:spLocks noChangeArrowheads="1"/>
          </p:cNvSpPr>
          <p:nvPr/>
        </p:nvSpPr>
        <p:spPr bwMode="auto">
          <a:xfrm>
            <a:off x="193040" y="1548409"/>
            <a:ext cx="6278880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fr-FR" b="1" u="sng" dirty="0">
                <a:solidFill>
                  <a:srgbClr val="FF0000"/>
                </a:solidFill>
                <a:latin typeface="45 Helvetica Light"/>
              </a:rPr>
              <a:t>Parentérale</a:t>
            </a:r>
            <a:r>
              <a:rPr lang="fr-FR" altLang="fr-FR" b="1" dirty="0">
                <a:solidFill>
                  <a:srgbClr val="FF0000"/>
                </a:solidFill>
                <a:latin typeface="45 Helvetica Light"/>
              </a:rPr>
              <a:t> </a:t>
            </a:r>
            <a:r>
              <a:rPr lang="fr-FR" altLang="fr-FR" b="1" dirty="0">
                <a:solidFill>
                  <a:srgbClr val="000000"/>
                </a:solidFill>
                <a:latin typeface="45 Helvetica Light"/>
              </a:rPr>
              <a:t>:</a:t>
            </a:r>
            <a:endParaRPr lang="fr-FR" altLang="fr-FR" dirty="0">
              <a:solidFill>
                <a:srgbClr val="000000"/>
              </a:solidFill>
              <a:latin typeface="45 Helvetica Light"/>
            </a:endParaRPr>
          </a:p>
          <a:p>
            <a:pPr eaLnBrk="1" hangingPunct="1">
              <a:buFontTx/>
              <a:buChar char="-"/>
            </a:pPr>
            <a:r>
              <a:rPr lang="fr-FR" altLang="fr-FR" sz="1400" dirty="0">
                <a:solidFill>
                  <a:srgbClr val="000000"/>
                </a:solidFill>
                <a:latin typeface="45 Helvetica Light"/>
              </a:rPr>
              <a:t>  </a:t>
            </a:r>
            <a:r>
              <a:rPr lang="fr-FR" altLang="fr-FR" sz="2000" dirty="0">
                <a:solidFill>
                  <a:srgbClr val="000000"/>
                </a:solidFill>
                <a:latin typeface="45 Helvetica Light"/>
              </a:rPr>
              <a:t>Transfusion avant 1992 (actuellement risque nul)</a:t>
            </a:r>
          </a:p>
          <a:p>
            <a:pPr eaLnBrk="1" hangingPunct="1"/>
            <a:r>
              <a:rPr lang="fr-FR" altLang="fr-FR" sz="2000" dirty="0">
                <a:solidFill>
                  <a:srgbClr val="000000"/>
                </a:solidFill>
                <a:latin typeface="45 Helvetica Light"/>
              </a:rPr>
              <a:t>- Usage de drogues  IV ou sniff partage de petit matériel</a:t>
            </a:r>
          </a:p>
          <a:p>
            <a:pPr eaLnBrk="1" hangingPunct="1"/>
            <a:r>
              <a:rPr lang="fr-FR" altLang="fr-FR" sz="2000" dirty="0">
                <a:solidFill>
                  <a:srgbClr val="000000"/>
                </a:solidFill>
                <a:latin typeface="45 Helvetica Light"/>
              </a:rPr>
              <a:t>- Examens invasifs (avant 1992), acupuncture, soins dentaires, tatouages, piercing</a:t>
            </a:r>
          </a:p>
          <a:p>
            <a:pPr eaLnBrk="1" hangingPunct="1"/>
            <a:endParaRPr lang="fr-FR" altLang="fr-FR" sz="2000" dirty="0">
              <a:solidFill>
                <a:srgbClr val="000000"/>
              </a:solidFill>
              <a:latin typeface="45 Helvetica Light"/>
            </a:endParaRPr>
          </a:p>
        </p:txBody>
      </p:sp>
      <p:sp>
        <p:nvSpPr>
          <p:cNvPr id="93198" name="Text Box 21"/>
          <p:cNvSpPr txBox="1">
            <a:spLocks noChangeArrowheads="1"/>
          </p:cNvSpPr>
          <p:nvPr/>
        </p:nvSpPr>
        <p:spPr bwMode="auto">
          <a:xfrm>
            <a:off x="7498081" y="1514930"/>
            <a:ext cx="438912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fr-FR" sz="2000" b="1" u="sng" dirty="0" err="1">
                <a:solidFill>
                  <a:srgbClr val="FF0000"/>
                </a:solidFill>
                <a:latin typeface="45 Helvetica Light"/>
              </a:rPr>
              <a:t>Materno</a:t>
            </a:r>
            <a:r>
              <a:rPr lang="fr-FR" altLang="fr-FR" sz="2000" b="1" u="sng" dirty="0">
                <a:solidFill>
                  <a:srgbClr val="FF0000"/>
                </a:solidFill>
                <a:latin typeface="45 Helvetica Light"/>
              </a:rPr>
              <a:t>-fœtale </a:t>
            </a:r>
            <a:r>
              <a:rPr lang="fr-FR" altLang="fr-FR" sz="2000" b="1" u="sng" dirty="0">
                <a:solidFill>
                  <a:srgbClr val="000000"/>
                </a:solidFill>
                <a:latin typeface="45 Helvetica Light"/>
              </a:rPr>
              <a:t>:</a:t>
            </a:r>
          </a:p>
          <a:p>
            <a:pPr eaLnBrk="1" hangingPunct="1"/>
            <a:r>
              <a:rPr lang="fr-FR" altLang="fr-FR" sz="2000" dirty="0">
                <a:solidFill>
                  <a:srgbClr val="000000"/>
                </a:solidFill>
                <a:latin typeface="45 Helvetica Light"/>
              </a:rPr>
              <a:t>- Risque de transmission: 5-15%, 20% si co-infection VIH</a:t>
            </a:r>
          </a:p>
        </p:txBody>
      </p:sp>
      <p:sp>
        <p:nvSpPr>
          <p:cNvPr id="93200" name="Text Box 23"/>
          <p:cNvSpPr txBox="1">
            <a:spLocks noChangeArrowheads="1"/>
          </p:cNvSpPr>
          <p:nvPr/>
        </p:nvSpPr>
        <p:spPr bwMode="auto">
          <a:xfrm>
            <a:off x="4056650" y="3613725"/>
            <a:ext cx="416559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fr-FR" sz="2000" b="1" u="sng" dirty="0">
                <a:solidFill>
                  <a:srgbClr val="FF0000"/>
                </a:solidFill>
                <a:latin typeface="45 Helvetica Light"/>
              </a:rPr>
              <a:t>Voie sexuelle :  </a:t>
            </a:r>
            <a:r>
              <a:rPr lang="fr-FR" altLang="fr-FR" sz="2000" b="1" u="sng" dirty="0" err="1">
                <a:solidFill>
                  <a:srgbClr val="FF0000"/>
                </a:solidFill>
                <a:latin typeface="45 Helvetica Light"/>
              </a:rPr>
              <a:t>exceptionelle</a:t>
            </a:r>
            <a:r>
              <a:rPr lang="fr-FR" altLang="fr-FR" sz="2000" b="1" u="sng" dirty="0">
                <a:solidFill>
                  <a:srgbClr val="FF0000"/>
                </a:solidFill>
                <a:latin typeface="45 Helvetica Light"/>
              </a:rPr>
              <a:t> </a:t>
            </a:r>
            <a:r>
              <a:rPr lang="fr-FR" altLang="fr-FR" sz="2000" dirty="0">
                <a:solidFill>
                  <a:srgbClr val="000000"/>
                </a:solidFill>
                <a:latin typeface="45 Helvetica Light"/>
              </a:rPr>
              <a:t>favorisée par la co-infection VIH et rapports anaux et/ou traumatismes et IST associées (syphilis…)</a:t>
            </a:r>
          </a:p>
        </p:txBody>
      </p:sp>
    </p:spTree>
    <p:extLst>
      <p:ext uri="{BB962C8B-B14F-4D97-AF65-F5344CB8AC3E}">
        <p14:creationId xmlns:p14="http://schemas.microsoft.com/office/powerpoint/2010/main" val="4133619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87F50236-ED11-420D-9E7F-3DBBB77B7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502" y="1844161"/>
            <a:ext cx="9737387" cy="16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ts val="5400"/>
              </a:lnSpc>
              <a:defRPr/>
            </a:pPr>
            <a:r>
              <a:rPr lang="fr-FR" altLang="fr-FR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Histoire naturelle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FC12EEF-BE14-4CA8-82CD-675059ED6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8014" y="5869998"/>
            <a:ext cx="2171700" cy="78105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BFDA069-50AC-4E71-BB4E-B11BF5395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77" y="5298498"/>
            <a:ext cx="167640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>
            <a:extLst>
              <a:ext uri="{FF2B5EF4-FFF2-40B4-BE49-F238E27FC236}">
                <a16:creationId xmlns:a16="http://schemas.microsoft.com/office/drawing/2014/main" id="{F6DC8BEA-48E3-484F-AB51-CFBABA487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6389" y="994198"/>
            <a:ext cx="1601787" cy="5095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txBody>
          <a:bodyPr lIns="80434" tIns="39511" rIns="80434" bIns="39511">
            <a:spAutoFit/>
          </a:bodyPr>
          <a:lstStyle/>
          <a:p>
            <a:pPr algn="ctr" defTabSz="677342">
              <a:defRPr/>
            </a:pPr>
            <a:r>
              <a:rPr lang="en-US" sz="2800">
                <a:latin typeface="+mn-lt"/>
                <a:ea typeface="ＭＳ Ｐゴシック" charset="0"/>
                <a:cs typeface="Arial" charset="0"/>
              </a:rPr>
              <a:t>Contage</a:t>
            </a:r>
          </a:p>
        </p:txBody>
      </p:sp>
      <p:sp>
        <p:nvSpPr>
          <p:cNvPr id="61446" name="Line 6">
            <a:extLst>
              <a:ext uri="{FF2B5EF4-FFF2-40B4-BE49-F238E27FC236}">
                <a16:creationId xmlns:a16="http://schemas.microsoft.com/office/drawing/2014/main" id="{EA48DD3B-5B07-4E1A-B934-10C5E8858F9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8176" y="1245023"/>
            <a:ext cx="1050925" cy="63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FR" sz="2800">
              <a:latin typeface="+mn-lt"/>
              <a:ea typeface="ＭＳ Ｐゴシック" charset="0"/>
              <a:cs typeface="Arial" charset="0"/>
            </a:endParaRPr>
          </a:p>
        </p:txBody>
      </p:sp>
      <p:sp>
        <p:nvSpPr>
          <p:cNvPr id="61447" name="Line 7">
            <a:extLst>
              <a:ext uri="{FF2B5EF4-FFF2-40B4-BE49-F238E27FC236}">
                <a16:creationId xmlns:a16="http://schemas.microsoft.com/office/drawing/2014/main" id="{3C254ACE-A851-4E59-B931-6A8E02349C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24814" y="1799060"/>
            <a:ext cx="2093912" cy="711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FR" sz="2800">
              <a:latin typeface="+mn-lt"/>
              <a:ea typeface="ＭＳ Ｐゴシック" charset="0"/>
              <a:cs typeface="Arial" charset="0"/>
            </a:endParaRPr>
          </a:p>
        </p:txBody>
      </p:sp>
      <p:sp>
        <p:nvSpPr>
          <p:cNvPr id="61449" name="Rectangle 9">
            <a:extLst>
              <a:ext uri="{FF2B5EF4-FFF2-40B4-BE49-F238E27FC236}">
                <a16:creationId xmlns:a16="http://schemas.microsoft.com/office/drawing/2014/main" id="{58D892EB-3296-4C39-8C3F-6B9796425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5339" y="2681710"/>
            <a:ext cx="1563687" cy="5095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txBody>
          <a:bodyPr wrap="none" lIns="80434" tIns="39511" rIns="80434" bIns="39511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fr-FR" sz="2800">
                <a:latin typeface="+mn-lt"/>
                <a:cs typeface="Arial" charset="0"/>
              </a:rPr>
              <a:t> Guérison</a:t>
            </a:r>
          </a:p>
        </p:txBody>
      </p:sp>
      <p:sp>
        <p:nvSpPr>
          <p:cNvPr id="61450" name="Rectangle 10">
            <a:extLst>
              <a:ext uri="{FF2B5EF4-FFF2-40B4-BE49-F238E27FC236}">
                <a16:creationId xmlns:a16="http://schemas.microsoft.com/office/drawing/2014/main" id="{B5DBA467-254F-4468-BD86-3158A82FE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5739" y="1789535"/>
            <a:ext cx="78422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80434" tIns="39511" rIns="80434" bIns="39511">
            <a:spAutoFit/>
          </a:bodyPr>
          <a:lstStyle/>
          <a:p>
            <a:pPr algn="ctr" defTabSz="677342">
              <a:defRPr/>
            </a:pPr>
            <a:r>
              <a:rPr lang="en-US" sz="2800">
                <a:solidFill>
                  <a:srgbClr val="FF0000"/>
                </a:solidFill>
                <a:latin typeface="+mn-lt"/>
                <a:ea typeface="ＭＳ Ｐゴシック" charset="0"/>
                <a:cs typeface="Arial" charset="0"/>
              </a:rPr>
              <a:t>30%</a:t>
            </a:r>
          </a:p>
        </p:txBody>
      </p:sp>
      <p:sp>
        <p:nvSpPr>
          <p:cNvPr id="61451" name="Line 11">
            <a:extLst>
              <a:ext uri="{FF2B5EF4-FFF2-40B4-BE49-F238E27FC236}">
                <a16:creationId xmlns:a16="http://schemas.microsoft.com/office/drawing/2014/main" id="{C31EF8C6-318B-4903-9D25-D24C9E2AF71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4926" y="1799060"/>
            <a:ext cx="1825625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FR" sz="2800">
              <a:latin typeface="+mn-lt"/>
              <a:ea typeface="ＭＳ Ｐゴシック" charset="0"/>
              <a:cs typeface="Arial" charset="0"/>
            </a:endParaRPr>
          </a:p>
        </p:txBody>
      </p:sp>
      <p:sp>
        <p:nvSpPr>
          <p:cNvPr id="61453" name="Rectangle 13">
            <a:extLst>
              <a:ext uri="{FF2B5EF4-FFF2-40B4-BE49-F238E27FC236}">
                <a16:creationId xmlns:a16="http://schemas.microsoft.com/office/drawing/2014/main" id="{2F6D8230-0A3A-4F51-9396-671F56C4E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8076" y="2465810"/>
            <a:ext cx="1639888" cy="9413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txBody>
          <a:bodyPr wrap="none" lIns="80434" tIns="39511" rIns="80434" bIns="39511">
            <a:spAutoFit/>
          </a:bodyPr>
          <a:lstStyle/>
          <a:p>
            <a:pPr algn="ctr" defTabSz="677342">
              <a:defRPr/>
            </a:pPr>
            <a:r>
              <a:rPr lang="en-US" sz="2800" dirty="0" err="1">
                <a:latin typeface="+mn-lt"/>
                <a:ea typeface="ＭＳ Ｐゴシック" charset="0"/>
                <a:cs typeface="Arial" charset="0"/>
              </a:rPr>
              <a:t>Hépatite</a:t>
            </a:r>
            <a:endParaRPr lang="en-US" sz="2800" dirty="0">
              <a:latin typeface="+mn-lt"/>
              <a:ea typeface="ＭＳ Ｐゴシック" charset="0"/>
              <a:cs typeface="Arial" charset="0"/>
            </a:endParaRPr>
          </a:p>
          <a:p>
            <a:pPr algn="ctr" defTabSz="677342">
              <a:defRPr/>
            </a:pPr>
            <a:r>
              <a:rPr lang="en-US" sz="2800" dirty="0" err="1">
                <a:latin typeface="+mn-lt"/>
                <a:ea typeface="ＭＳ Ｐゴシック" charset="0"/>
                <a:cs typeface="Arial" charset="0"/>
              </a:rPr>
              <a:t>chronique</a:t>
            </a:r>
            <a:endParaRPr lang="en-US" sz="2800" dirty="0">
              <a:latin typeface="+mn-lt"/>
              <a:ea typeface="ＭＳ Ｐゴシック" charset="0"/>
              <a:cs typeface="Arial" charset="0"/>
            </a:endParaRPr>
          </a:p>
        </p:txBody>
      </p:sp>
      <p:sp>
        <p:nvSpPr>
          <p:cNvPr id="61457" name="Line 17">
            <a:extLst>
              <a:ext uri="{FF2B5EF4-FFF2-40B4-BE49-F238E27FC236}">
                <a16:creationId xmlns:a16="http://schemas.microsoft.com/office/drawing/2014/main" id="{50BBA72A-1E2D-466A-87F3-AA584411F3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25076" y="3478635"/>
            <a:ext cx="2009775" cy="7969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FR" sz="2800">
              <a:latin typeface="+mn-lt"/>
              <a:ea typeface="ＭＳ Ｐゴシック" charset="0"/>
              <a:cs typeface="Arial" charset="0"/>
            </a:endParaRPr>
          </a:p>
        </p:txBody>
      </p:sp>
      <p:sp>
        <p:nvSpPr>
          <p:cNvPr id="61459" name="Rectangle 19">
            <a:extLst>
              <a:ext uri="{FF2B5EF4-FFF2-40B4-BE49-F238E27FC236}">
                <a16:creationId xmlns:a16="http://schemas.microsoft.com/office/drawing/2014/main" id="{D51929BB-B986-49F2-97A0-0DA018086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789" y="1789535"/>
            <a:ext cx="78422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80434" tIns="39511" rIns="80434" bIns="39511">
            <a:spAutoFit/>
          </a:bodyPr>
          <a:lstStyle/>
          <a:p>
            <a:pPr algn="ctr" defTabSz="677342"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  <a:ea typeface="ＭＳ Ｐゴシック" charset="0"/>
                <a:cs typeface="Arial" charset="0"/>
              </a:rPr>
              <a:t>70%</a:t>
            </a:r>
          </a:p>
        </p:txBody>
      </p:sp>
      <p:sp>
        <p:nvSpPr>
          <p:cNvPr id="61465" name="Rectangle 25">
            <a:extLst>
              <a:ext uri="{FF2B5EF4-FFF2-40B4-BE49-F238E27FC236}">
                <a16:creationId xmlns:a16="http://schemas.microsoft.com/office/drawing/2014/main" id="{FC16060C-0076-4DD1-8E95-6770BBC2A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726" y="4370810"/>
            <a:ext cx="1381125" cy="5111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/>
        </p:spPr>
        <p:txBody>
          <a:bodyPr wrap="none" lIns="80434" tIns="39511" rIns="80434" bIns="39511">
            <a:spAutoFit/>
          </a:bodyPr>
          <a:lstStyle/>
          <a:p>
            <a:pPr algn="ctr" defTabSz="677342">
              <a:defRPr/>
            </a:pPr>
            <a:r>
              <a:rPr lang="en-US" sz="2800" dirty="0" err="1">
                <a:latin typeface="+mn-lt"/>
                <a:ea typeface="ＭＳ Ｐゴシック" charset="0"/>
                <a:cs typeface="Arial" charset="0"/>
              </a:rPr>
              <a:t>Cirrhose</a:t>
            </a:r>
            <a:endParaRPr lang="en-US" sz="2800" dirty="0">
              <a:latin typeface="+mn-lt"/>
              <a:ea typeface="ＭＳ Ｐゴシック" charset="0"/>
              <a:cs typeface="Arial" charset="0"/>
            </a:endParaRPr>
          </a:p>
        </p:txBody>
      </p:sp>
      <p:sp>
        <p:nvSpPr>
          <p:cNvPr id="61466" name="Rectangle 26">
            <a:extLst>
              <a:ext uri="{FF2B5EF4-FFF2-40B4-BE49-F238E27FC236}">
                <a16:creationId xmlns:a16="http://schemas.microsoft.com/office/drawing/2014/main" id="{DEF7E642-4579-4581-ABFA-D8A0CD608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4926" y="3321473"/>
            <a:ext cx="78581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80434" tIns="39511" rIns="80434" bIns="39511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fr-FR" sz="2800" dirty="0">
                <a:solidFill>
                  <a:srgbClr val="FF0000"/>
                </a:solidFill>
                <a:latin typeface="+mn-lt"/>
                <a:cs typeface="Arial" charset="0"/>
              </a:rPr>
              <a:t>20%</a:t>
            </a:r>
          </a:p>
        </p:txBody>
      </p:sp>
      <p:sp>
        <p:nvSpPr>
          <p:cNvPr id="61467" name="Line 27">
            <a:extLst>
              <a:ext uri="{FF2B5EF4-FFF2-40B4-BE49-F238E27FC236}">
                <a16:creationId xmlns:a16="http://schemas.microsoft.com/office/drawing/2014/main" id="{B4462948-7D3E-44A6-9831-54C59E6594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16864" y="4656560"/>
            <a:ext cx="1187450" cy="5857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FR" sz="2800">
              <a:latin typeface="+mn-lt"/>
              <a:ea typeface="ＭＳ Ｐゴシック" charset="0"/>
              <a:cs typeface="Arial" charset="0"/>
            </a:endParaRPr>
          </a:p>
        </p:txBody>
      </p:sp>
      <p:sp>
        <p:nvSpPr>
          <p:cNvPr id="61469" name="Rectangle 29">
            <a:extLst>
              <a:ext uri="{FF2B5EF4-FFF2-40B4-BE49-F238E27FC236}">
                <a16:creationId xmlns:a16="http://schemas.microsoft.com/office/drawing/2014/main" id="{B6F8E88F-0526-4287-AE72-D1497D846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476" y="5494760"/>
            <a:ext cx="3122613" cy="9413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txBody>
          <a:bodyPr lIns="80434" tIns="39511" rIns="80434" bIns="39511">
            <a:spAutoFit/>
          </a:bodyPr>
          <a:lstStyle/>
          <a:p>
            <a:pPr algn="ctr" defTabSz="677342">
              <a:defRPr/>
            </a:pPr>
            <a:r>
              <a:rPr lang="en-US" sz="2800" dirty="0" err="1">
                <a:latin typeface="+mn-lt"/>
                <a:ea typeface="ＭＳ Ｐゴシック" charset="0"/>
                <a:cs typeface="Arial" charset="0"/>
              </a:rPr>
              <a:t>Carcinome</a:t>
            </a:r>
            <a:endParaRPr lang="en-US" sz="2800" dirty="0">
              <a:latin typeface="+mn-lt"/>
              <a:ea typeface="ＭＳ Ｐゴシック" charset="0"/>
              <a:cs typeface="Arial" charset="0"/>
            </a:endParaRPr>
          </a:p>
          <a:p>
            <a:pPr algn="ctr" defTabSz="677342">
              <a:defRPr/>
            </a:pPr>
            <a:r>
              <a:rPr lang="en-US" sz="2800" dirty="0" err="1">
                <a:latin typeface="+mn-lt"/>
                <a:ea typeface="ＭＳ Ｐゴシック" charset="0"/>
                <a:cs typeface="Arial" charset="0"/>
              </a:rPr>
              <a:t>hépatocellulaire</a:t>
            </a:r>
            <a:endParaRPr lang="en-US" sz="2800" dirty="0">
              <a:latin typeface="+mn-lt"/>
              <a:ea typeface="ＭＳ Ｐゴシック" charset="0"/>
              <a:cs typeface="Arial" charset="0"/>
            </a:endParaRPr>
          </a:p>
        </p:txBody>
      </p:sp>
      <p:sp>
        <p:nvSpPr>
          <p:cNvPr id="61470" name="Rectangle 30">
            <a:extLst>
              <a:ext uri="{FF2B5EF4-FFF2-40B4-BE49-F238E27FC236}">
                <a16:creationId xmlns:a16="http://schemas.microsoft.com/office/drawing/2014/main" id="{B421DAB9-94FA-425E-8AE2-D9B90C428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8039" y="4448598"/>
            <a:ext cx="126682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80434" tIns="39511" rIns="80434" bIns="39511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fr-FR" sz="2800">
                <a:solidFill>
                  <a:srgbClr val="FF0000"/>
                </a:solidFill>
                <a:latin typeface="+mn-lt"/>
                <a:cs typeface="Arial" charset="0"/>
              </a:rPr>
              <a:t>3% / an</a:t>
            </a:r>
            <a:endParaRPr lang="en-US" altLang="fr-FR" sz="2800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61471" name="Rectangle 31">
            <a:extLst>
              <a:ext uri="{FF2B5EF4-FFF2-40B4-BE49-F238E27FC236}">
                <a16:creationId xmlns:a16="http://schemas.microsoft.com/office/drawing/2014/main" id="{82A88202-794B-4CD2-AD96-1C823E25D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6239" y="778298"/>
            <a:ext cx="1716087" cy="9413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txBody>
          <a:bodyPr lIns="80434" tIns="39511" rIns="80434" bIns="39511">
            <a:spAutoFit/>
          </a:bodyPr>
          <a:lstStyle/>
          <a:p>
            <a:pPr algn="ctr" defTabSz="762000">
              <a:defRPr/>
            </a:pPr>
            <a:r>
              <a:rPr lang="en-US" altLang="fr-FR" sz="2800" dirty="0" err="1">
                <a:latin typeface="+mn-lt"/>
                <a:ea typeface="ＭＳ Ｐゴシック" pitchFamily="34" charset="-128"/>
              </a:rPr>
              <a:t>Hépatite</a:t>
            </a:r>
            <a:r>
              <a:rPr lang="en-US" altLang="fr-FR" sz="2800" dirty="0">
                <a:latin typeface="+mn-lt"/>
                <a:ea typeface="ＭＳ Ｐゴシック" pitchFamily="34" charset="-128"/>
              </a:rPr>
              <a:t> </a:t>
            </a:r>
            <a:r>
              <a:rPr lang="en-US" altLang="fr-FR" sz="2800" dirty="0" err="1">
                <a:latin typeface="+mn-lt"/>
                <a:ea typeface="ＭＳ Ｐゴシック" pitchFamily="34" charset="-128"/>
              </a:rPr>
              <a:t>aiguë</a:t>
            </a:r>
            <a:endParaRPr lang="en-US" altLang="fr-FR" sz="2800" dirty="0">
              <a:latin typeface="+mn-lt"/>
              <a:ea typeface="ＭＳ Ｐゴシック" pitchFamily="34" charset="-128"/>
            </a:endParaRPr>
          </a:p>
        </p:txBody>
      </p:sp>
      <p:sp>
        <p:nvSpPr>
          <p:cNvPr id="61472" name="Line 32">
            <a:extLst>
              <a:ext uri="{FF2B5EF4-FFF2-40B4-BE49-F238E27FC236}">
                <a16:creationId xmlns:a16="http://schemas.microsoft.com/office/drawing/2014/main" id="{0C3418E2-B534-4FED-ABC0-94FADBA8C89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8826" y="3489748"/>
            <a:ext cx="1884363" cy="16081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FR" sz="2800">
              <a:latin typeface="+mn-lt"/>
              <a:ea typeface="ＭＳ Ｐゴシック" charset="0"/>
              <a:cs typeface="Arial" charset="0"/>
            </a:endParaRPr>
          </a:p>
        </p:txBody>
      </p:sp>
      <p:sp>
        <p:nvSpPr>
          <p:cNvPr id="61474" name="Rectangle 34">
            <a:extLst>
              <a:ext uri="{FF2B5EF4-FFF2-40B4-BE49-F238E27FC236}">
                <a16:creationId xmlns:a16="http://schemas.microsoft.com/office/drawing/2014/main" id="{DD563006-9043-4099-BE28-F4B07A5F8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8576" y="5162973"/>
            <a:ext cx="2622550" cy="5111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txBody>
          <a:bodyPr wrap="none" lIns="80434" tIns="39511" rIns="80434" bIns="39511">
            <a:spAutoFit/>
          </a:bodyPr>
          <a:lstStyle/>
          <a:p>
            <a:pPr algn="ctr" defTabSz="677342">
              <a:defRPr/>
            </a:pPr>
            <a:r>
              <a:rPr lang="en-US" sz="2800">
                <a:latin typeface="+mn-lt"/>
                <a:ea typeface="ＭＳ Ｐゴシック" charset="0"/>
                <a:cs typeface="Arial" charset="0"/>
              </a:rPr>
              <a:t>Lymphotropisme</a:t>
            </a:r>
          </a:p>
        </p:txBody>
      </p:sp>
      <p:sp>
        <p:nvSpPr>
          <p:cNvPr id="61476" name="Rectangle 36">
            <a:extLst>
              <a:ext uri="{FF2B5EF4-FFF2-40B4-BE49-F238E27FC236}">
                <a16:creationId xmlns:a16="http://schemas.microsoft.com/office/drawing/2014/main" id="{B6DB9847-AB57-4688-9A0A-70BB96C0A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9364" y="3978698"/>
            <a:ext cx="2720975" cy="5111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txBody>
          <a:bodyPr wrap="none" lIns="80434" tIns="39511" rIns="80434" bIns="39511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fr-FR" sz="2800">
                <a:latin typeface="+mn-lt"/>
                <a:cs typeface="Arial" charset="0"/>
              </a:rPr>
              <a:t>Cryoglobulinémie</a:t>
            </a:r>
          </a:p>
        </p:txBody>
      </p:sp>
      <p:sp>
        <p:nvSpPr>
          <p:cNvPr id="61477" name="Rectangle 37">
            <a:extLst>
              <a:ext uri="{FF2B5EF4-FFF2-40B4-BE49-F238E27FC236}">
                <a16:creationId xmlns:a16="http://schemas.microsoft.com/office/drawing/2014/main" id="{86ABE8E4-296B-4B44-BC71-2909B2EFB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8151" y="4507335"/>
            <a:ext cx="78422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80434" tIns="39511" rIns="80434" bIns="39511">
            <a:spAutoFit/>
          </a:bodyPr>
          <a:lstStyle/>
          <a:p>
            <a:pPr algn="ctr" defTabSz="677342">
              <a:defRPr/>
            </a:pPr>
            <a:r>
              <a:rPr lang="en-US" sz="2800" dirty="0">
                <a:latin typeface="+mn-lt"/>
                <a:ea typeface="ＭＳ Ｐゴシック" charset="0"/>
                <a:cs typeface="Arial" charset="0"/>
              </a:rPr>
              <a:t>40%</a:t>
            </a:r>
          </a:p>
        </p:txBody>
      </p:sp>
      <p:sp>
        <p:nvSpPr>
          <p:cNvPr id="61480" name="Rectangle 40">
            <a:extLst>
              <a:ext uri="{FF2B5EF4-FFF2-40B4-BE49-F238E27FC236}">
                <a16:creationId xmlns:a16="http://schemas.microsoft.com/office/drawing/2014/main" id="{3C73E62F-7B99-4E8E-AC33-E0222D7C6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1964" y="2794423"/>
            <a:ext cx="1755775" cy="5095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txBody>
          <a:bodyPr wrap="none" lIns="80434" tIns="39511" rIns="80434" bIns="39511">
            <a:spAutoFit/>
          </a:bodyPr>
          <a:lstStyle/>
          <a:p>
            <a:pPr algn="ctr" defTabSz="677342">
              <a:defRPr/>
            </a:pPr>
            <a:r>
              <a:rPr lang="en-US" sz="2800">
                <a:latin typeface="+mn-lt"/>
                <a:ea typeface="ＭＳ Ｐゴシック" charset="0"/>
                <a:cs typeface="Arial" charset="0"/>
              </a:rPr>
              <a:t>Vascularite</a:t>
            </a:r>
            <a:endParaRPr lang="en-US" sz="2800" dirty="0">
              <a:latin typeface="+mn-lt"/>
              <a:ea typeface="ＭＳ Ｐゴシック" charset="0"/>
              <a:cs typeface="Arial" charset="0"/>
            </a:endParaRPr>
          </a:p>
        </p:txBody>
      </p:sp>
      <p:sp>
        <p:nvSpPr>
          <p:cNvPr id="61481" name="Rectangle 41">
            <a:extLst>
              <a:ext uri="{FF2B5EF4-FFF2-40B4-BE49-F238E27FC236}">
                <a16:creationId xmlns:a16="http://schemas.microsoft.com/office/drawing/2014/main" id="{30328C7C-B488-4697-8686-45A159961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9876" y="3491335"/>
            <a:ext cx="1119188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80434" tIns="39511" rIns="80434" bIns="39511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fr-FR" sz="2800" dirty="0">
                <a:latin typeface="+mn-lt"/>
                <a:cs typeface="Arial" charset="0"/>
              </a:rPr>
              <a:t>1 </a:t>
            </a:r>
            <a:r>
              <a:rPr lang="en-US" altLang="fr-FR" sz="2800" dirty="0" err="1">
                <a:latin typeface="+mn-lt"/>
                <a:cs typeface="Arial" charset="0"/>
              </a:rPr>
              <a:t>à</a:t>
            </a:r>
            <a:r>
              <a:rPr lang="en-US" altLang="fr-FR" sz="2800" dirty="0">
                <a:latin typeface="+mn-lt"/>
                <a:cs typeface="Arial" charset="0"/>
              </a:rPr>
              <a:t> 2%</a:t>
            </a:r>
          </a:p>
        </p:txBody>
      </p:sp>
      <p:sp>
        <p:nvSpPr>
          <p:cNvPr id="61484" name="Rectangle 44">
            <a:extLst>
              <a:ext uri="{FF2B5EF4-FFF2-40B4-BE49-F238E27FC236}">
                <a16:creationId xmlns:a16="http://schemas.microsoft.com/office/drawing/2014/main" id="{EF5F7F0E-513C-4983-B6D1-20072DB10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9264" y="1568873"/>
            <a:ext cx="1781175" cy="5111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txBody>
          <a:bodyPr wrap="none" lIns="80434" tIns="39511" rIns="80434" bIns="39511">
            <a:spAutoFit/>
          </a:bodyPr>
          <a:lstStyle/>
          <a:p>
            <a:pPr algn="ctr" defTabSz="677342">
              <a:defRPr/>
            </a:pPr>
            <a:r>
              <a:rPr lang="en-US" sz="2800" dirty="0" err="1">
                <a:latin typeface="+mn-lt"/>
                <a:ea typeface="ＭＳ Ｐゴシック" charset="0"/>
                <a:cs typeface="Arial" charset="0"/>
              </a:rPr>
              <a:t>Lymphome</a:t>
            </a:r>
            <a:endParaRPr lang="en-US" sz="2800" dirty="0">
              <a:latin typeface="+mn-lt"/>
              <a:ea typeface="ＭＳ Ｐゴシック" charset="0"/>
              <a:cs typeface="Arial" charset="0"/>
            </a:endParaRP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9B6D0F58-8D14-40AF-9160-085D1F52ACA2}"/>
              </a:ext>
            </a:extLst>
          </p:cNvPr>
          <p:cNvCxnSpPr/>
          <p:nvPr/>
        </p:nvCxnSpPr>
        <p:spPr>
          <a:xfrm>
            <a:off x="4604414" y="4908973"/>
            <a:ext cx="11112" cy="4762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6A76F145-3272-40AC-B055-7AE520BE696D}"/>
              </a:ext>
            </a:extLst>
          </p:cNvPr>
          <p:cNvCxnSpPr/>
          <p:nvPr/>
        </p:nvCxnSpPr>
        <p:spPr>
          <a:xfrm>
            <a:off x="5429914" y="4594648"/>
            <a:ext cx="1290637" cy="56356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96E1F326-2E6D-4A4D-8F60-C2285F990263}"/>
              </a:ext>
            </a:extLst>
          </p:cNvPr>
          <p:cNvSpPr txBox="1"/>
          <p:nvPr/>
        </p:nvSpPr>
        <p:spPr>
          <a:xfrm>
            <a:off x="3769389" y="5488410"/>
            <a:ext cx="1920875" cy="954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800" dirty="0">
                <a:latin typeface="+mn-lt"/>
                <a:ea typeface="Arial" charset="0"/>
                <a:cs typeface="Arial" charset="0"/>
              </a:rPr>
              <a:t>Insuffisance</a:t>
            </a:r>
          </a:p>
          <a:p>
            <a:pPr algn="ctr">
              <a:defRPr/>
            </a:pPr>
            <a:r>
              <a:rPr lang="fr-FR" sz="2800" dirty="0">
                <a:latin typeface="+mn-lt"/>
                <a:ea typeface="Arial" charset="0"/>
                <a:cs typeface="Arial" charset="0"/>
              </a:rPr>
              <a:t>hépatique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3A4AFB9-32D0-4C8D-9F13-4B8F8578669F}"/>
              </a:ext>
            </a:extLst>
          </p:cNvPr>
          <p:cNvSpPr txBox="1"/>
          <p:nvPr/>
        </p:nvSpPr>
        <p:spPr>
          <a:xfrm>
            <a:off x="5783926" y="5488410"/>
            <a:ext cx="2147888" cy="954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800" dirty="0">
                <a:latin typeface="+mn-lt"/>
                <a:ea typeface="Arial" charset="0"/>
                <a:cs typeface="Arial" charset="0"/>
              </a:rPr>
              <a:t>Hypertension</a:t>
            </a:r>
          </a:p>
          <a:p>
            <a:pPr algn="ctr">
              <a:defRPr/>
            </a:pPr>
            <a:r>
              <a:rPr lang="fr-FR" sz="2800" dirty="0">
                <a:latin typeface="+mn-lt"/>
                <a:ea typeface="Arial" charset="0"/>
                <a:cs typeface="Arial" charset="0"/>
              </a:rPr>
              <a:t>portale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84FABA40-C6CD-432F-8F97-B9617E11D268}"/>
              </a:ext>
            </a:extLst>
          </p:cNvPr>
          <p:cNvCxnSpPr/>
          <p:nvPr/>
        </p:nvCxnSpPr>
        <p:spPr>
          <a:xfrm flipV="1">
            <a:off x="10009851" y="3304010"/>
            <a:ext cx="0" cy="6746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87328CC1-7A3F-49AF-A083-D7D683CF93BC}"/>
              </a:ext>
            </a:extLst>
          </p:cNvPr>
          <p:cNvCxnSpPr/>
          <p:nvPr/>
        </p:nvCxnSpPr>
        <p:spPr>
          <a:xfrm flipV="1">
            <a:off x="10009851" y="2080048"/>
            <a:ext cx="0" cy="7143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DBB1A529-F282-4270-B025-A3B9504B0DFD}"/>
              </a:ext>
            </a:extLst>
          </p:cNvPr>
          <p:cNvCxnSpPr/>
          <p:nvPr/>
        </p:nvCxnSpPr>
        <p:spPr>
          <a:xfrm flipV="1">
            <a:off x="10009851" y="4494635"/>
            <a:ext cx="0" cy="6746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2257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0808" y="229175"/>
            <a:ext cx="8229600" cy="1143000"/>
          </a:xfrm>
        </p:spPr>
        <p:txBody>
          <a:bodyPr/>
          <a:lstStyle/>
          <a:p>
            <a:r>
              <a:rPr lang="fr-FR" altLang="fr-FR" sz="4200" b="1" dirty="0"/>
              <a:t>Stades de fibrose</a:t>
            </a:r>
          </a:p>
        </p:txBody>
      </p:sp>
      <p:sp>
        <p:nvSpPr>
          <p:cNvPr id="5" name="Flèche droite rayée 4"/>
          <p:cNvSpPr/>
          <p:nvPr/>
        </p:nvSpPr>
        <p:spPr bwMode="auto">
          <a:xfrm rot="20068625">
            <a:off x="1608138" y="2432051"/>
            <a:ext cx="9244012" cy="3097213"/>
          </a:xfrm>
          <a:prstGeom prst="stripedRightArrow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fr-FR" altLang="fr-FR" sz="2400"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pic>
        <p:nvPicPr>
          <p:cNvPr id="9221" name="Picture 13" descr="image 1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5002213"/>
            <a:ext cx="1897062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931221" y="4175125"/>
            <a:ext cx="1274708" cy="923330"/>
          </a:xfrm>
          <a:prstGeom prst="rect">
            <a:avLst/>
          </a:prstGeom>
          <a:solidFill>
            <a:srgbClr val="FFFFFF">
              <a:alpha val="5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1" lang="fr-FR" altLang="fr-FR" b="1">
                <a:ea typeface="MS PGothic" panose="020B0600070205080204" pitchFamily="34" charset="-128"/>
              </a:rPr>
              <a:t>Stade F0</a:t>
            </a:r>
          </a:p>
          <a:p>
            <a:pPr algn="ctr"/>
            <a:r>
              <a:rPr kumimoji="1" lang="fr-FR" altLang="fr-FR" i="1">
                <a:ea typeface="MS PGothic" panose="020B0600070205080204" pitchFamily="34" charset="-128"/>
              </a:rPr>
              <a:t>Absence </a:t>
            </a:r>
            <a:br>
              <a:rPr kumimoji="1" lang="fr-FR" altLang="fr-FR" i="1">
                <a:ea typeface="MS PGothic" panose="020B0600070205080204" pitchFamily="34" charset="-128"/>
              </a:rPr>
            </a:br>
            <a:r>
              <a:rPr kumimoji="1" lang="fr-FR" altLang="fr-FR" i="1">
                <a:ea typeface="MS PGothic" panose="020B0600070205080204" pitchFamily="34" charset="-128"/>
              </a:rPr>
              <a:t>de Fibrose</a:t>
            </a:r>
          </a:p>
        </p:txBody>
      </p:sp>
      <p:pic>
        <p:nvPicPr>
          <p:cNvPr id="9223" name="Picture 14" descr="image 2 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210050"/>
            <a:ext cx="187483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652691" y="3381375"/>
            <a:ext cx="1146468" cy="923330"/>
          </a:xfrm>
          <a:prstGeom prst="rect">
            <a:avLst/>
          </a:prstGeom>
          <a:solidFill>
            <a:srgbClr val="FFFFFF">
              <a:alpha val="5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1" lang="fr-FR" altLang="fr-FR" b="1">
                <a:ea typeface="MS PGothic" panose="020B0600070205080204" pitchFamily="34" charset="-128"/>
              </a:rPr>
              <a:t>Stade F1</a:t>
            </a:r>
          </a:p>
          <a:p>
            <a:pPr algn="ctr"/>
            <a:r>
              <a:rPr kumimoji="1" lang="fr-FR" altLang="fr-FR" i="1">
                <a:ea typeface="MS PGothic" panose="020B0600070205080204" pitchFamily="34" charset="-128"/>
              </a:rPr>
              <a:t>Fibrose </a:t>
            </a:r>
            <a:br>
              <a:rPr kumimoji="1" lang="fr-FR" altLang="fr-FR" i="1">
                <a:ea typeface="MS PGothic" panose="020B0600070205080204" pitchFamily="34" charset="-128"/>
              </a:rPr>
            </a:br>
            <a:r>
              <a:rPr kumimoji="1" lang="fr-FR" altLang="fr-FR" i="1">
                <a:ea typeface="MS PGothic" panose="020B0600070205080204" pitchFamily="34" charset="-128"/>
              </a:rPr>
              <a:t>Portale</a:t>
            </a:r>
          </a:p>
        </p:txBody>
      </p:sp>
      <p:pic>
        <p:nvPicPr>
          <p:cNvPr id="9225" name="Picture 15" descr="image 3 cop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3452814"/>
            <a:ext cx="1938338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187370" y="2660650"/>
            <a:ext cx="1236236" cy="923330"/>
          </a:xfrm>
          <a:prstGeom prst="rect">
            <a:avLst/>
          </a:prstGeom>
          <a:solidFill>
            <a:srgbClr val="FFFFFF">
              <a:alpha val="5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1" lang="fr-FR" altLang="fr-FR" b="1">
                <a:ea typeface="MS PGothic" panose="020B0600070205080204" pitchFamily="34" charset="-128"/>
              </a:rPr>
              <a:t>Stade F2</a:t>
            </a:r>
          </a:p>
          <a:p>
            <a:pPr algn="ctr"/>
            <a:r>
              <a:rPr kumimoji="1" lang="fr-FR" altLang="fr-FR" i="1">
                <a:ea typeface="MS PGothic" panose="020B0600070205080204" pitchFamily="34" charset="-128"/>
              </a:rPr>
              <a:t>Quelques </a:t>
            </a:r>
            <a:br>
              <a:rPr kumimoji="1" lang="fr-FR" altLang="fr-FR" i="1">
                <a:ea typeface="MS PGothic" panose="020B0600070205080204" pitchFamily="34" charset="-128"/>
              </a:rPr>
            </a:br>
            <a:r>
              <a:rPr kumimoji="1" lang="fr-FR" altLang="fr-FR" i="1">
                <a:ea typeface="MS PGothic" panose="020B0600070205080204" pitchFamily="34" charset="-128"/>
              </a:rPr>
              <a:t>septa</a:t>
            </a:r>
          </a:p>
        </p:txBody>
      </p:sp>
      <p:pic>
        <p:nvPicPr>
          <p:cNvPr id="9227" name="Picture 16" descr="image 4 cop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2660650"/>
            <a:ext cx="1919287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843070" y="1797050"/>
            <a:ext cx="1249060" cy="923330"/>
          </a:xfrm>
          <a:prstGeom prst="rect">
            <a:avLst/>
          </a:prstGeom>
          <a:solidFill>
            <a:srgbClr val="FFFFFF">
              <a:alpha val="5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1" lang="fr-FR" altLang="fr-FR" b="1">
                <a:ea typeface="MS PGothic" panose="020B0600070205080204" pitchFamily="34" charset="-128"/>
              </a:rPr>
              <a:t>Stade F3</a:t>
            </a:r>
          </a:p>
          <a:p>
            <a:pPr algn="ctr"/>
            <a:r>
              <a:rPr kumimoji="1" lang="fr-FR" altLang="fr-FR" i="1">
                <a:ea typeface="MS PGothic" panose="020B0600070205080204" pitchFamily="34" charset="-128"/>
              </a:rPr>
              <a:t>Nombreux</a:t>
            </a:r>
            <a:br>
              <a:rPr kumimoji="1" lang="fr-FR" altLang="fr-FR" i="1">
                <a:ea typeface="MS PGothic" panose="020B0600070205080204" pitchFamily="34" charset="-128"/>
              </a:rPr>
            </a:br>
            <a:r>
              <a:rPr kumimoji="1" lang="fr-FR" altLang="fr-FR" i="1">
                <a:ea typeface="MS PGothic" panose="020B0600070205080204" pitchFamily="34" charset="-128"/>
              </a:rPr>
              <a:t>septa</a:t>
            </a:r>
          </a:p>
        </p:txBody>
      </p:sp>
      <p:pic>
        <p:nvPicPr>
          <p:cNvPr id="9229" name="Picture 17" descr="image 5 cop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6" y="1833563"/>
            <a:ext cx="1897063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8770938" y="1222375"/>
            <a:ext cx="1136650" cy="641350"/>
          </a:xfrm>
          <a:prstGeom prst="rect">
            <a:avLst/>
          </a:prstGeom>
          <a:solidFill>
            <a:srgbClr val="FFFFFF">
              <a:alpha val="5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1" lang="fr-FR" altLang="fr-FR" b="1">
                <a:ea typeface="MS PGothic" panose="020B0600070205080204" pitchFamily="34" charset="-128"/>
              </a:rPr>
              <a:t>Stade F4</a:t>
            </a:r>
          </a:p>
          <a:p>
            <a:pPr algn="ctr"/>
            <a:r>
              <a:rPr kumimoji="1" lang="fr-FR" altLang="fr-FR" b="1" i="1">
                <a:ea typeface="MS PGothic" panose="020B0600070205080204" pitchFamily="34" charset="-128"/>
              </a:rPr>
              <a:t>Cirrhose</a:t>
            </a:r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2351089" y="6669088"/>
            <a:ext cx="79216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5519739" y="6165850"/>
            <a:ext cx="12442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20 à 30 ans</a:t>
            </a:r>
          </a:p>
        </p:txBody>
      </p:sp>
    </p:spTree>
    <p:extLst>
      <p:ext uri="{BB962C8B-B14F-4D97-AF65-F5344CB8AC3E}">
        <p14:creationId xmlns:p14="http://schemas.microsoft.com/office/powerpoint/2010/main" val="32839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C0441197EB6B4695A1B11F5498C99C" ma:contentTypeVersion="4" ma:contentTypeDescription="Crée un document." ma:contentTypeScope="" ma:versionID="1ac95ba90fd396be470a3175a6f9940f">
  <xsd:schema xmlns:xsd="http://www.w3.org/2001/XMLSchema" xmlns:xs="http://www.w3.org/2001/XMLSchema" xmlns:p="http://schemas.microsoft.com/office/2006/metadata/properties" xmlns:ns2="d856b34e-b76d-4bd5-8206-9c1eed661e4b" xmlns:ns3="42241b66-80ca-45dc-8e7e-0d55eb776c11" targetNamespace="http://schemas.microsoft.com/office/2006/metadata/properties" ma:root="true" ma:fieldsID="43602967cea6b90a25de0357e24f1bb3" ns2:_="" ns3:_="">
    <xsd:import namespace="d856b34e-b76d-4bd5-8206-9c1eed661e4b"/>
    <xsd:import namespace="42241b66-80ca-45dc-8e7e-0d55eb776c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56b34e-b76d-4bd5-8206-9c1eed661e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41b66-80ca-45dc-8e7e-0d55eb776c1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822766-77AB-4828-BAD7-637523E1C6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601AC8-E53D-4D86-A134-E72A49615BDA}">
  <ds:schemaRefs>
    <ds:schemaRef ds:uri="http://schemas.microsoft.com/office/2006/metadata/properties"/>
    <ds:schemaRef ds:uri="d856b34e-b76d-4bd5-8206-9c1eed661e4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42241b66-80ca-45dc-8e7e-0d55eb776c1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2A4E860-9123-4A3B-9000-A829FF1704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56b34e-b76d-4bd5-8206-9c1eed661e4b"/>
    <ds:schemaRef ds:uri="42241b66-80ca-45dc-8e7e-0d55eb776c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43303</TotalTime>
  <Words>1293</Words>
  <Application>Microsoft Office PowerPoint</Application>
  <PresentationFormat>Grand écran</PresentationFormat>
  <Paragraphs>270</Paragraphs>
  <Slides>32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32</vt:i4>
      </vt:variant>
    </vt:vector>
  </HeadingPairs>
  <TitlesOfParts>
    <vt:vector size="44" baseType="lpstr">
      <vt:lpstr>MS PGothic</vt:lpstr>
      <vt:lpstr>MS PGothic</vt:lpstr>
      <vt:lpstr>35 Helvetica Thin</vt:lpstr>
      <vt:lpstr>45 Helvetica Light</vt:lpstr>
      <vt:lpstr>Arial</vt:lpstr>
      <vt:lpstr>Calibri</vt:lpstr>
      <vt:lpstr>Calibri Light</vt:lpstr>
      <vt:lpstr>Comic Sans MS</vt:lpstr>
      <vt:lpstr>Verdana</vt:lpstr>
      <vt:lpstr>Wingdings</vt:lpstr>
      <vt:lpstr>Thème Office</vt:lpstr>
      <vt:lpstr>1_Thème Office</vt:lpstr>
      <vt:lpstr>Les hépatites virales B et C </vt:lpstr>
      <vt:lpstr>Présentation PowerPoint</vt:lpstr>
      <vt:lpstr>Présentation PowerPoint</vt:lpstr>
      <vt:lpstr>Des populations à risque identifiées</vt:lpstr>
      <vt:lpstr>Présentation PowerPoint</vt:lpstr>
      <vt:lpstr>Présentation PowerPoint</vt:lpstr>
      <vt:lpstr>Présentation PowerPoint</vt:lpstr>
      <vt:lpstr>Présentation PowerPoint</vt:lpstr>
      <vt:lpstr>Stades de fibrose</vt:lpstr>
      <vt:lpstr>La cirrhose</vt:lpstr>
      <vt:lpstr>Présentation PowerPoint</vt:lpstr>
      <vt:lpstr>COMMENT dépister ? Les outils</vt:lpstr>
      <vt:lpstr> Le diagnostic</vt:lpstr>
      <vt:lpstr>Du dépistage au diagnostic</vt:lpstr>
      <vt:lpstr>Présentation PowerPoint</vt:lpstr>
      <vt:lpstr>Présentation PowerPoint</vt:lpstr>
      <vt:lpstr>Présentation PowerPoint</vt:lpstr>
      <vt:lpstr>La guérison</vt:lpstr>
      <vt:lpstr>Présentation PowerPoint</vt:lpstr>
      <vt:lpstr>Présentation PowerPoint</vt:lpstr>
      <vt:lpstr>En population générale la prévalence de l’hépatite chronique B 0,30% [0,13-0,70] soit environ 135 000  individus Plus de 50% ignorent leur statut </vt:lpstr>
      <vt:lpstr>Présentation PowerPoint</vt:lpstr>
      <vt:lpstr>Présentation PowerPoint</vt:lpstr>
      <vt:lpstr>Présentation PowerPoint</vt:lpstr>
      <vt:lpstr>COMMENT dépister ? Les outils</vt:lpstr>
      <vt:lpstr>La sérologie de dépistage</vt:lpstr>
      <vt:lpstr> Le diagnostic</vt:lpstr>
      <vt:lpstr>Présentation PowerPoint</vt:lpstr>
      <vt:lpstr>Présentation PowerPoint</vt:lpstr>
      <vt:lpstr>Présentation PowerPoint</vt:lpstr>
      <vt:lpstr>                Prévention = Vaccination VHB</vt:lpstr>
      <vt:lpstr>Conclusion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Jennifer ROSE</dc:creator>
  <cp:lastModifiedBy>LORIETTE Mickael</cp:lastModifiedBy>
  <cp:revision>219</cp:revision>
  <cp:lastPrinted>2023-06-26T13:01:18Z</cp:lastPrinted>
  <dcterms:created xsi:type="dcterms:W3CDTF">2019-02-26T14:24:09Z</dcterms:created>
  <dcterms:modified xsi:type="dcterms:W3CDTF">2023-06-26T13:20:07Z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0x01010007C0441197EB6B4695A1B11F5498C99C</vt:lpwstr>
  </property>
</Properties>
</file>