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78" r:id="rId5"/>
    <p:sldMasterId id="2147483892" r:id="rId6"/>
  </p:sldMasterIdLst>
  <p:notesMasterIdLst>
    <p:notesMasterId r:id="rId23"/>
  </p:notesMasterIdLst>
  <p:handoutMasterIdLst>
    <p:handoutMasterId r:id="rId24"/>
  </p:handoutMasterIdLst>
  <p:sldIdLst>
    <p:sldId id="256" r:id="rId7"/>
    <p:sldId id="280" r:id="rId8"/>
    <p:sldId id="259" r:id="rId9"/>
    <p:sldId id="261" r:id="rId10"/>
    <p:sldId id="262" r:id="rId11"/>
    <p:sldId id="257" r:id="rId12"/>
    <p:sldId id="263" r:id="rId13"/>
    <p:sldId id="264" r:id="rId14"/>
    <p:sldId id="265" r:id="rId15"/>
    <p:sldId id="290" r:id="rId16"/>
    <p:sldId id="283" r:id="rId17"/>
    <p:sldId id="284" r:id="rId18"/>
    <p:sldId id="291" r:id="rId19"/>
    <p:sldId id="285" r:id="rId20"/>
    <p:sldId id="287" r:id="rId21"/>
    <p:sldId id="289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  <a:srgbClr val="E51937"/>
    <a:srgbClr val="FFFFFF"/>
    <a:srgbClr val="B0A082"/>
    <a:srgbClr val="C7BBA6"/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84072-209F-770B-4C80-8E3305C387C1}" v="10" dt="2022-12-11T22:40:32.253"/>
    <p1510:client id="{42540103-75C5-3F89-5D9A-BE32288114CC}" v="140" dt="2022-12-11T22:31:07.176"/>
    <p1510:client id="{7BBAB29E-349C-1882-5323-A29B887CA2BC}" v="43" dt="2021-10-08T12:42:04.721"/>
    <p1510:client id="{825C32BC-F69D-4AC5-8786-A565B2E2571E}" v="47" dt="2021-05-02T21:09:56.967"/>
    <p1510:client id="{98F85607-30BD-0B3C-1D2C-DB9BA6C9058F}" v="1" dt="2021-06-03T13:36:39.020"/>
    <p1510:client id="{A268A5E3-435A-57F9-2CEB-68DC1B6E89F2}" v="3" dt="2021-05-19T06:22:54.838"/>
    <p1510:client id="{AF7AC494-C6EB-7111-A24F-08FB11BF7945}" v="3" dt="2021-04-07T13:46:53.133"/>
    <p1510:client id="{B9B0A185-0BEF-8602-29CF-DD6D21434B3E}" v="1" dt="2021-08-25T14:48:10.763"/>
    <p1510:client id="{CF0991E2-60C6-A36F-093B-7C157FA060D1}" v="27" dt="2022-12-11T22:18:1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422" autoAdjust="0"/>
  </p:normalViewPr>
  <p:slideViewPr>
    <p:cSldViewPr snapToGrid="0">
      <p:cViewPr varScale="1">
        <p:scale>
          <a:sx n="110" d="100"/>
          <a:sy n="110" d="100"/>
        </p:scale>
        <p:origin x="342" y="12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émie Biezunski" userId="S::noemiebie_hotmail.com#ext#@chu-montpellier.fr::2a5e1a0c-f70d-4be7-9bb2-7a958174a6a8" providerId="AD" clId="Web-{03584072-209F-770B-4C80-8E3305C387C1}"/>
    <pc:docChg chg="modSld">
      <pc:chgData name="Noémie Biezunski" userId="S::noemiebie_hotmail.com#ext#@chu-montpellier.fr::2a5e1a0c-f70d-4be7-9bb2-7a958174a6a8" providerId="AD" clId="Web-{03584072-209F-770B-4C80-8E3305C387C1}" dt="2022-12-11T22:40:32.253" v="8" actId="1076"/>
      <pc:docMkLst>
        <pc:docMk/>
      </pc:docMkLst>
      <pc:sldChg chg="addSp modSp">
        <pc:chgData name="Noémie Biezunski" userId="S::noemiebie_hotmail.com#ext#@chu-montpellier.fr::2a5e1a0c-f70d-4be7-9bb2-7a958174a6a8" providerId="AD" clId="Web-{03584072-209F-770B-4C80-8E3305C387C1}" dt="2022-12-11T22:40:32.253" v="8" actId="1076"/>
        <pc:sldMkLst>
          <pc:docMk/>
          <pc:sldMk cId="2654537927" sldId="262"/>
        </pc:sldMkLst>
        <pc:picChg chg="add mod">
          <ac:chgData name="Noémie Biezunski" userId="S::noemiebie_hotmail.com#ext#@chu-montpellier.fr::2a5e1a0c-f70d-4be7-9bb2-7a958174a6a8" providerId="AD" clId="Web-{03584072-209F-770B-4C80-8E3305C387C1}" dt="2022-12-11T22:40:32.253" v="8" actId="1076"/>
          <ac:picMkLst>
            <pc:docMk/>
            <pc:sldMk cId="2654537927" sldId="262"/>
            <ac:picMk id="3" creationId="{5123FDEC-9AD5-610F-FFEE-9DBB8454CDCB}"/>
          </ac:picMkLst>
        </pc:picChg>
      </pc:sldChg>
    </pc:docChg>
  </pc:docChgLst>
  <pc:docChgLst>
    <pc:chgData name="Noémie Biezunski" userId="S::noemiebie_hotmail.com#ext#@chu-montpellier.fr::2a5e1a0c-f70d-4be7-9bb2-7a958174a6a8" providerId="AD" clId="Web-{42540103-75C5-3F89-5D9A-BE32288114CC}"/>
    <pc:docChg chg="modSld">
      <pc:chgData name="Noémie Biezunski" userId="S::noemiebie_hotmail.com#ext#@chu-montpellier.fr::2a5e1a0c-f70d-4be7-9bb2-7a958174a6a8" providerId="AD" clId="Web-{42540103-75C5-3F89-5D9A-BE32288114CC}" dt="2022-12-11T22:31:05.254" v="67" actId="20577"/>
      <pc:docMkLst>
        <pc:docMk/>
      </pc:docMkLst>
      <pc:sldChg chg="modSp">
        <pc:chgData name="Noémie Biezunski" userId="S::noemiebie_hotmail.com#ext#@chu-montpellier.fr::2a5e1a0c-f70d-4be7-9bb2-7a958174a6a8" providerId="AD" clId="Web-{42540103-75C5-3F89-5D9A-BE32288114CC}" dt="2022-12-11T22:21:44.298" v="2" actId="20577"/>
        <pc:sldMkLst>
          <pc:docMk/>
          <pc:sldMk cId="3229476549" sldId="261"/>
        </pc:sldMkLst>
        <pc:spChg chg="mod">
          <ac:chgData name="Noémie Biezunski" userId="S::noemiebie_hotmail.com#ext#@chu-montpellier.fr::2a5e1a0c-f70d-4be7-9bb2-7a958174a6a8" providerId="AD" clId="Web-{42540103-75C5-3F89-5D9A-BE32288114CC}" dt="2022-12-11T22:21:27.532" v="0" actId="20577"/>
          <ac:spMkLst>
            <pc:docMk/>
            <pc:sldMk cId="3229476549" sldId="261"/>
            <ac:spMk id="12" creationId="{E182CA11-3131-4B02-B4C5-E7F6F1A79668}"/>
          </ac:spMkLst>
        </pc:spChg>
        <pc:spChg chg="mod">
          <ac:chgData name="Noémie Biezunski" userId="S::noemiebie_hotmail.com#ext#@chu-montpellier.fr::2a5e1a0c-f70d-4be7-9bb2-7a958174a6a8" providerId="AD" clId="Web-{42540103-75C5-3F89-5D9A-BE32288114CC}" dt="2022-12-11T22:21:34.532" v="1" actId="20577"/>
          <ac:spMkLst>
            <pc:docMk/>
            <pc:sldMk cId="3229476549" sldId="261"/>
            <ac:spMk id="33" creationId="{E182CA11-3131-4B02-B4C5-E7F6F1A79668}"/>
          </ac:spMkLst>
        </pc:spChg>
        <pc:spChg chg="mod">
          <ac:chgData name="Noémie Biezunski" userId="S::noemiebie_hotmail.com#ext#@chu-montpellier.fr::2a5e1a0c-f70d-4be7-9bb2-7a958174a6a8" providerId="AD" clId="Web-{42540103-75C5-3F89-5D9A-BE32288114CC}" dt="2022-12-11T22:21:44.298" v="2" actId="20577"/>
          <ac:spMkLst>
            <pc:docMk/>
            <pc:sldMk cId="3229476549" sldId="261"/>
            <ac:spMk id="43" creationId="{E182CA11-3131-4B02-B4C5-E7F6F1A79668}"/>
          </ac:spMkLst>
        </pc:spChg>
      </pc:sldChg>
      <pc:sldChg chg="modSp">
        <pc:chgData name="Noémie Biezunski" userId="S::noemiebie_hotmail.com#ext#@chu-montpellier.fr::2a5e1a0c-f70d-4be7-9bb2-7a958174a6a8" providerId="AD" clId="Web-{42540103-75C5-3F89-5D9A-BE32288114CC}" dt="2022-12-11T22:23:20.269" v="7" actId="20577"/>
        <pc:sldMkLst>
          <pc:docMk/>
          <pc:sldMk cId="2654537927" sldId="262"/>
        </pc:sldMkLst>
        <pc:spChg chg="mod">
          <ac:chgData name="Noémie Biezunski" userId="S::noemiebie_hotmail.com#ext#@chu-montpellier.fr::2a5e1a0c-f70d-4be7-9bb2-7a958174a6a8" providerId="AD" clId="Web-{42540103-75C5-3F89-5D9A-BE32288114CC}" dt="2022-12-11T22:23:20.269" v="7" actId="20577"/>
          <ac:spMkLst>
            <pc:docMk/>
            <pc:sldMk cId="2654537927" sldId="262"/>
            <ac:spMk id="10" creationId="{E182CA11-3131-4B02-B4C5-E7F6F1A79668}"/>
          </ac:spMkLst>
        </pc:spChg>
        <pc:spChg chg="mod">
          <ac:chgData name="Noémie Biezunski" userId="S::noemiebie_hotmail.com#ext#@chu-montpellier.fr::2a5e1a0c-f70d-4be7-9bb2-7a958174a6a8" providerId="AD" clId="Web-{42540103-75C5-3F89-5D9A-BE32288114CC}" dt="2022-12-11T22:22:52.550" v="4" actId="20577"/>
          <ac:spMkLst>
            <pc:docMk/>
            <pc:sldMk cId="2654537927" sldId="262"/>
            <ac:spMk id="16" creationId="{80C989B7-E726-474A-8F90-E38C457B540C}"/>
          </ac:spMkLst>
        </pc:spChg>
      </pc:sldChg>
      <pc:sldChg chg="modSp">
        <pc:chgData name="Noémie Biezunski" userId="S::noemiebie_hotmail.com#ext#@chu-montpellier.fr::2a5e1a0c-f70d-4be7-9bb2-7a958174a6a8" providerId="AD" clId="Web-{42540103-75C5-3F89-5D9A-BE32288114CC}" dt="2022-12-11T22:24:00.911" v="10" actId="20577"/>
        <pc:sldMkLst>
          <pc:docMk/>
          <pc:sldMk cId="2033657060" sldId="264"/>
        </pc:sldMkLst>
        <pc:spChg chg="mod">
          <ac:chgData name="Noémie Biezunski" userId="S::noemiebie_hotmail.com#ext#@chu-montpellier.fr::2a5e1a0c-f70d-4be7-9bb2-7a958174a6a8" providerId="AD" clId="Web-{42540103-75C5-3F89-5D9A-BE32288114CC}" dt="2022-12-11T22:24:00.911" v="10" actId="20577"/>
          <ac:spMkLst>
            <pc:docMk/>
            <pc:sldMk cId="2033657060" sldId="264"/>
            <ac:spMk id="3" creationId="{00000000-0000-0000-0000-000000000000}"/>
          </ac:spMkLst>
        </pc:spChg>
      </pc:sldChg>
      <pc:sldChg chg="modSp">
        <pc:chgData name="Noémie Biezunski" userId="S::noemiebie_hotmail.com#ext#@chu-montpellier.fr::2a5e1a0c-f70d-4be7-9bb2-7a958174a6a8" providerId="AD" clId="Web-{42540103-75C5-3F89-5D9A-BE32288114CC}" dt="2022-12-11T22:29:17.642" v="24" actId="20577"/>
        <pc:sldMkLst>
          <pc:docMk/>
          <pc:sldMk cId="2626753939" sldId="287"/>
        </pc:sldMkLst>
        <pc:spChg chg="mod">
          <ac:chgData name="Noémie Biezunski" userId="S::noemiebie_hotmail.com#ext#@chu-montpellier.fr::2a5e1a0c-f70d-4be7-9bb2-7a958174a6a8" providerId="AD" clId="Web-{42540103-75C5-3F89-5D9A-BE32288114CC}" dt="2022-12-11T22:29:17.642" v="24" actId="20577"/>
          <ac:spMkLst>
            <pc:docMk/>
            <pc:sldMk cId="2626753939" sldId="287"/>
            <ac:spMk id="5" creationId="{00000000-0000-0000-0000-000000000000}"/>
          </ac:spMkLst>
        </pc:spChg>
      </pc:sldChg>
      <pc:sldChg chg="modSp">
        <pc:chgData name="Noémie Biezunski" userId="S::noemiebie_hotmail.com#ext#@chu-montpellier.fr::2a5e1a0c-f70d-4be7-9bb2-7a958174a6a8" providerId="AD" clId="Web-{42540103-75C5-3F89-5D9A-BE32288114CC}" dt="2022-12-11T22:31:05.254" v="67" actId="20577"/>
        <pc:sldMkLst>
          <pc:docMk/>
          <pc:sldMk cId="1444452334" sldId="288"/>
        </pc:sldMkLst>
        <pc:spChg chg="mod">
          <ac:chgData name="Noémie Biezunski" userId="S::noemiebie_hotmail.com#ext#@chu-montpellier.fr::2a5e1a0c-f70d-4be7-9bb2-7a958174a6a8" providerId="AD" clId="Web-{42540103-75C5-3F89-5D9A-BE32288114CC}" dt="2022-12-11T22:29:49.268" v="39" actId="20577"/>
          <ac:spMkLst>
            <pc:docMk/>
            <pc:sldMk cId="1444452334" sldId="288"/>
            <ac:spMk id="3" creationId="{00000000-0000-0000-0000-000000000000}"/>
          </ac:spMkLst>
        </pc:spChg>
        <pc:spChg chg="mod">
          <ac:chgData name="Noémie Biezunski" userId="S::noemiebie_hotmail.com#ext#@chu-montpellier.fr::2a5e1a0c-f70d-4be7-9bb2-7a958174a6a8" providerId="AD" clId="Web-{42540103-75C5-3F89-5D9A-BE32288114CC}" dt="2022-12-11T22:31:05.254" v="67" actId="20577"/>
          <ac:spMkLst>
            <pc:docMk/>
            <pc:sldMk cId="1444452334" sldId="28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8813B-FCBD-43FA-A447-0D196566E3E5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441E5-B06B-4513-99FC-BF32732037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98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198EF-1DF4-4665-A80E-4262688A15DF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2E91-0285-44C9-A8A1-7BB22ABD8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35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66% homme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2E91-0285-44C9-A8A1-7BB22ABD81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26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2E91-0285-44C9-A8A1-7BB22ABD81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49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2E91-0285-44C9-A8A1-7BB22ABD81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2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8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3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4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918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0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4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1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7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A6B1C0-C9AC-4C04-926F-1E6571355630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D054C4-BB56-4A97-B185-C62A8AB336B7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7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mysize.ch/fr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75060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VIH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fr-FR" dirty="0" smtClean="0"/>
              <a:t>27 Juin 2023</a:t>
            </a:r>
          </a:p>
          <a:p>
            <a:pPr algn="ctr"/>
            <a:r>
              <a:rPr lang="fr-FR" dirty="0" smtClean="0"/>
              <a:t>Rencontres COHEP</a:t>
            </a:r>
          </a:p>
          <a:p>
            <a:pPr algn="ctr"/>
            <a:r>
              <a:rPr lang="fr-FR" dirty="0" smtClean="0"/>
              <a:t>MILLAU</a:t>
            </a:r>
            <a:endParaRPr lang="fr-FR" dirty="0"/>
          </a:p>
        </p:txBody>
      </p:sp>
      <p:sp>
        <p:nvSpPr>
          <p:cNvPr id="7" name="AutoShape 2" descr="LogoCOREVIH_coul"/>
          <p:cNvSpPr>
            <a:spLocks noChangeAspect="1" noChangeArrowheads="1"/>
          </p:cNvSpPr>
          <p:nvPr/>
        </p:nvSpPr>
        <p:spPr bwMode="auto">
          <a:xfrm>
            <a:off x="2203783" y="-1227461"/>
            <a:ext cx="1789619" cy="14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1" y="758712"/>
            <a:ext cx="1669079" cy="135589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3E7BF8A-A004-4539-AA88-4B39F0410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94" y="761768"/>
            <a:ext cx="21717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 plein 22"/>
          <p:cNvSpPr/>
          <p:nvPr/>
        </p:nvSpPr>
        <p:spPr>
          <a:xfrm>
            <a:off x="3405888" y="923233"/>
            <a:ext cx="5253817" cy="5011441"/>
          </a:xfrm>
          <a:prstGeom prst="blockArc">
            <a:avLst>
              <a:gd name="adj1" fmla="val 11880000"/>
              <a:gd name="adj2" fmla="val 16200000"/>
              <a:gd name="adj3" fmla="val 4637"/>
            </a:avLst>
          </a:prstGeom>
          <a:solidFill>
            <a:srgbClr val="9B2D1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Arc plein 23"/>
          <p:cNvSpPr/>
          <p:nvPr/>
        </p:nvSpPr>
        <p:spPr>
          <a:xfrm>
            <a:off x="3405888" y="923233"/>
            <a:ext cx="5253817" cy="5011441"/>
          </a:xfrm>
          <a:prstGeom prst="blockArc">
            <a:avLst>
              <a:gd name="adj1" fmla="val 7560000"/>
              <a:gd name="adj2" fmla="val 11880000"/>
              <a:gd name="adj3" fmla="val 4637"/>
            </a:avLst>
          </a:prstGeom>
          <a:solidFill>
            <a:srgbClr val="9B2D1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Arc plein 24"/>
          <p:cNvSpPr/>
          <p:nvPr/>
        </p:nvSpPr>
        <p:spPr>
          <a:xfrm>
            <a:off x="3405888" y="923233"/>
            <a:ext cx="5253817" cy="5011441"/>
          </a:xfrm>
          <a:prstGeom prst="blockArc">
            <a:avLst>
              <a:gd name="adj1" fmla="val 3240000"/>
              <a:gd name="adj2" fmla="val 7560000"/>
              <a:gd name="adj3" fmla="val 4637"/>
            </a:avLst>
          </a:prstGeom>
          <a:solidFill>
            <a:srgbClr val="9B2D1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Arc plein 25"/>
          <p:cNvSpPr/>
          <p:nvPr/>
        </p:nvSpPr>
        <p:spPr>
          <a:xfrm>
            <a:off x="3405888" y="923233"/>
            <a:ext cx="5253817" cy="5011441"/>
          </a:xfrm>
          <a:prstGeom prst="blockArc">
            <a:avLst>
              <a:gd name="adj1" fmla="val 20520000"/>
              <a:gd name="adj2" fmla="val 3240000"/>
              <a:gd name="adj3" fmla="val 4637"/>
            </a:avLst>
          </a:prstGeom>
          <a:solidFill>
            <a:srgbClr val="9B2D1F"/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Arc plein 26"/>
          <p:cNvSpPr/>
          <p:nvPr/>
        </p:nvSpPr>
        <p:spPr>
          <a:xfrm>
            <a:off x="3405888" y="923233"/>
            <a:ext cx="5253817" cy="5011441"/>
          </a:xfrm>
          <a:prstGeom prst="blockArc">
            <a:avLst>
              <a:gd name="adj1" fmla="val 16200000"/>
              <a:gd name="adj2" fmla="val 20520000"/>
              <a:gd name="adj3" fmla="val 4637"/>
            </a:avLst>
          </a:prstGeom>
          <a:solidFill>
            <a:srgbClr val="9B2D1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Ellipse 27"/>
          <p:cNvSpPr/>
          <p:nvPr/>
        </p:nvSpPr>
        <p:spPr>
          <a:xfrm>
            <a:off x="4573530" y="2034266"/>
            <a:ext cx="2918531" cy="2789376"/>
          </a:xfrm>
          <a:prstGeom prst="ellipse">
            <a:avLst/>
          </a:prstGeom>
          <a:solidFill>
            <a:srgbClr val="B0A08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Ellipse 9"/>
          <p:cNvSpPr/>
          <p:nvPr/>
        </p:nvSpPr>
        <p:spPr>
          <a:xfrm>
            <a:off x="4573531" y="2442761"/>
            <a:ext cx="2770314" cy="19723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kern="1200" dirty="0"/>
              <a:t>PLURI DISCIPLINAIRE</a:t>
            </a:r>
            <a:endParaRPr lang="fr-FR" sz="2800" b="1" kern="1200" dirty="0"/>
          </a:p>
        </p:txBody>
      </p:sp>
      <p:sp>
        <p:nvSpPr>
          <p:cNvPr id="30" name="Ellipse 29"/>
          <p:cNvSpPr/>
          <p:nvPr/>
        </p:nvSpPr>
        <p:spPr>
          <a:xfrm>
            <a:off x="4515999" y="257546"/>
            <a:ext cx="1860907" cy="1775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Ellipse 11"/>
          <p:cNvSpPr/>
          <p:nvPr/>
        </p:nvSpPr>
        <p:spPr>
          <a:xfrm>
            <a:off x="4654174" y="455749"/>
            <a:ext cx="1700660" cy="12551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err="1"/>
              <a:t>MédecinS</a:t>
            </a:r>
            <a:r>
              <a:rPr lang="fr-FR" sz="2400" kern="1200" dirty="0"/>
              <a:t>: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suivi thérapeutique</a:t>
            </a:r>
          </a:p>
        </p:txBody>
      </p:sp>
      <p:sp>
        <p:nvSpPr>
          <p:cNvPr id="32" name="Ellipse 31"/>
          <p:cNvSpPr/>
          <p:nvPr/>
        </p:nvSpPr>
        <p:spPr>
          <a:xfrm>
            <a:off x="7525727" y="3048585"/>
            <a:ext cx="1860907" cy="1775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Ellipse 13"/>
          <p:cNvSpPr/>
          <p:nvPr/>
        </p:nvSpPr>
        <p:spPr>
          <a:xfrm>
            <a:off x="7829978" y="3300173"/>
            <a:ext cx="1315861" cy="1255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kern="1200" dirty="0"/>
              <a:t>IDE</a:t>
            </a:r>
            <a:r>
              <a:rPr lang="fr-FR" sz="2800" kern="1200" dirty="0"/>
              <a:t>: ETP</a:t>
            </a:r>
          </a:p>
        </p:txBody>
      </p:sp>
      <p:sp>
        <p:nvSpPr>
          <p:cNvPr id="34" name="Ellipse 33"/>
          <p:cNvSpPr/>
          <p:nvPr/>
        </p:nvSpPr>
        <p:spPr>
          <a:xfrm>
            <a:off x="5958688" y="4667510"/>
            <a:ext cx="1860907" cy="1775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Ellipse 15"/>
          <p:cNvSpPr/>
          <p:nvPr/>
        </p:nvSpPr>
        <p:spPr>
          <a:xfrm>
            <a:off x="6198582" y="4931882"/>
            <a:ext cx="1450212" cy="1255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/>
              <a:t>Psychologue</a:t>
            </a:r>
            <a:r>
              <a:rPr lang="fr-FR" kern="1200" dirty="0"/>
              <a:t>: </a:t>
            </a:r>
            <a:r>
              <a:rPr lang="fr-FR" kern="1200" dirty="0" err="1" smtClean="0"/>
              <a:t>patient.e.s</a:t>
            </a:r>
            <a:r>
              <a:rPr lang="fr-FR" kern="1200" dirty="0" smtClean="0"/>
              <a:t> </a:t>
            </a:r>
            <a:r>
              <a:rPr lang="fr-FR" kern="1200" dirty="0"/>
              <a:t>ET entourage </a:t>
            </a:r>
          </a:p>
        </p:txBody>
      </p:sp>
      <p:sp>
        <p:nvSpPr>
          <p:cNvPr id="36" name="Ellipse 35"/>
          <p:cNvSpPr/>
          <p:nvPr/>
        </p:nvSpPr>
        <p:spPr>
          <a:xfrm>
            <a:off x="3296444" y="4159617"/>
            <a:ext cx="1860907" cy="1775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Ellipse 17"/>
          <p:cNvSpPr/>
          <p:nvPr/>
        </p:nvSpPr>
        <p:spPr>
          <a:xfrm>
            <a:off x="3609410" y="4453256"/>
            <a:ext cx="1315861" cy="1255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err="1" smtClean="0"/>
              <a:t>Assistant.e</a:t>
            </a:r>
            <a:r>
              <a:rPr lang="fr-FR" sz="2000" b="1" kern="1200" dirty="0" smtClean="0"/>
              <a:t> </a:t>
            </a:r>
            <a:r>
              <a:rPr lang="fr-FR" sz="2000" b="1" kern="1200" dirty="0" err="1" smtClean="0"/>
              <a:t>social.e</a:t>
            </a:r>
            <a:r>
              <a:rPr lang="fr-FR" sz="2000" kern="1200" dirty="0"/>
              <a:t>: ouverture de droit </a:t>
            </a:r>
          </a:p>
        </p:txBody>
      </p:sp>
      <p:sp>
        <p:nvSpPr>
          <p:cNvPr id="38" name="Ellipse 37"/>
          <p:cNvSpPr/>
          <p:nvPr/>
        </p:nvSpPr>
        <p:spPr>
          <a:xfrm>
            <a:off x="2661926" y="1785067"/>
            <a:ext cx="1860907" cy="17750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Ellipse 19"/>
          <p:cNvSpPr/>
          <p:nvPr/>
        </p:nvSpPr>
        <p:spPr>
          <a:xfrm>
            <a:off x="2661926" y="2045018"/>
            <a:ext cx="1754155" cy="12551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/>
              <a:t>Associations</a:t>
            </a:r>
            <a:r>
              <a:rPr lang="fr-FR" sz="2400" kern="1200" dirty="0"/>
              <a:t> </a:t>
            </a:r>
            <a:r>
              <a:rPr lang="fr-FR" sz="2000" kern="1200" dirty="0"/>
              <a:t>de </a:t>
            </a:r>
            <a:r>
              <a:rPr lang="fr-FR" sz="2000" kern="1200" dirty="0" err="1" smtClean="0"/>
              <a:t>patient.e.s</a:t>
            </a:r>
            <a:endParaRPr lang="fr-FR" sz="2000" kern="1200" dirty="0"/>
          </a:p>
        </p:txBody>
      </p:sp>
      <p:sp>
        <p:nvSpPr>
          <p:cNvPr id="19" name="Ellipse 18"/>
          <p:cNvSpPr/>
          <p:nvPr/>
        </p:nvSpPr>
        <p:spPr>
          <a:xfrm>
            <a:off x="7145431" y="766355"/>
            <a:ext cx="2000408" cy="18737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 err="1" smtClean="0"/>
              <a:t>Pharmacien.ne.s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3506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Prévention combinée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887" t="27424" r="39774" b="21890"/>
          <a:stretch/>
        </p:blipFill>
        <p:spPr>
          <a:xfrm>
            <a:off x="780654" y="264936"/>
            <a:ext cx="10578879" cy="6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Préservatifs </a:t>
            </a:r>
            <a:r>
              <a:rPr lang="fr-FR" sz="2400" dirty="0" smtClean="0"/>
              <a:t>(externes – « masculins »)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1176" y="2103756"/>
            <a:ext cx="8670608" cy="473981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Seul moyen de prévenir la majorité des IST</a:t>
            </a:r>
            <a:endParaRPr lang="fr-FR" sz="2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91176" y="2103756"/>
            <a:ext cx="8670608" cy="439480"/>
          </a:xfrm>
          <a:prstGeom prst="roundRect">
            <a:avLst/>
          </a:prstGeom>
          <a:noFill/>
          <a:ln w="38100">
            <a:solidFill>
              <a:srgbClr val="9B2D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tatic3.lequotidiendumedecin.fr/cdn/ff/HimnKWduS4Ysrl_5Z7Pc4D2Mi6bARg3KXgalRg4z42o/1563269505/public/styles/gps_large/public/public/images/863446/80822_IMG_41964_HR.jpg?itok=T6STyC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3944983"/>
            <a:ext cx="2981937" cy="19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169" y="3753394"/>
            <a:ext cx="2524397" cy="252439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63637" y="3002769"/>
            <a:ext cx="6240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Remboursés (60% Sécurité Sociale, 40% complémentaires)</a:t>
            </a:r>
          </a:p>
          <a:p>
            <a:r>
              <a:rPr lang="fr-FR" dirty="0" smtClean="0"/>
              <a:t>Avec latex uniquement (depuis 2018)</a:t>
            </a:r>
          </a:p>
          <a:p>
            <a:endParaRPr lang="fr-FR" dirty="0"/>
          </a:p>
          <a:p>
            <a:r>
              <a:rPr lang="fr-FR" dirty="0" smtClean="0"/>
              <a:t>Boites de 6-12-24, renouvelable avec la même ordonnance pendant 1 an</a:t>
            </a:r>
          </a:p>
          <a:p>
            <a:endParaRPr lang="fr-FR" dirty="0" smtClean="0"/>
          </a:p>
          <a:p>
            <a:r>
              <a:rPr lang="fr-FR" dirty="0" smtClean="0"/>
              <a:t>Préservatifs gratuits en pharmacie &lt;26ans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2023</a:t>
            </a:r>
          </a:p>
          <a:p>
            <a:endParaRPr lang="fr-FR" dirty="0"/>
          </a:p>
          <a:p>
            <a:r>
              <a:rPr lang="fr-FR" dirty="0" smtClean="0"/>
              <a:t>Difficulté avec les tailles standards </a:t>
            </a:r>
            <a:r>
              <a:rPr lang="fr-FR" dirty="0"/>
              <a:t>: </a:t>
            </a:r>
            <a:r>
              <a:rPr lang="fr-FR" dirty="0">
                <a:hlinkClick r:id="rId5"/>
              </a:rPr>
              <a:t>https://www.mysize.ch/fr</a:t>
            </a:r>
            <a:r>
              <a:rPr lang="fr-FR" dirty="0" smtClean="0">
                <a:hlinkClick r:id="rId5"/>
              </a:rPr>
              <a:t>/</a:t>
            </a:r>
            <a:r>
              <a:rPr lang="fr-FR" dirty="0" smtClean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76251" y="5779053"/>
            <a:ext cx="171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Taille classique ou XL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884671" y="5779053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Taille classique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914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906939"/>
            <a:ext cx="4937760" cy="736282"/>
          </a:xfrm>
        </p:spPr>
        <p:txBody>
          <a:bodyPr/>
          <a:lstStyle/>
          <a:p>
            <a:pPr algn="ctr"/>
            <a:r>
              <a:rPr lang="fr-FR" sz="2800" dirty="0"/>
              <a:t>TPE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/>
              <a:t> Dans les 48h suivant l’AES</a:t>
            </a:r>
          </a:p>
          <a:p>
            <a:r>
              <a:rPr lang="fr-FR" b="1" dirty="0"/>
              <a:t>Objectif</a:t>
            </a:r>
            <a:r>
              <a:rPr lang="fr-FR" dirty="0"/>
              <a:t>: éviter transmission VIH suite AES</a:t>
            </a:r>
          </a:p>
          <a:p>
            <a:r>
              <a:rPr lang="fr-FR" b="1" dirty="0"/>
              <a:t>Modalité</a:t>
            </a:r>
            <a:r>
              <a:rPr lang="fr-FR" dirty="0"/>
              <a:t>: trithérapie antirétrovirale (</a:t>
            </a:r>
            <a:r>
              <a:rPr lang="fr-FR" dirty="0" err="1"/>
              <a:t>Lamivudine</a:t>
            </a:r>
            <a:r>
              <a:rPr lang="fr-FR" dirty="0"/>
              <a:t>/</a:t>
            </a:r>
            <a:r>
              <a:rPr lang="fr-FR" dirty="0" err="1"/>
              <a:t>Ténofovir</a:t>
            </a:r>
            <a:r>
              <a:rPr lang="fr-FR" dirty="0"/>
              <a:t>/</a:t>
            </a:r>
            <a:r>
              <a:rPr lang="fr-FR" dirty="0" err="1"/>
              <a:t>Doravirine</a:t>
            </a:r>
            <a:r>
              <a:rPr lang="fr-FR" dirty="0"/>
              <a:t>) pendant 28 jours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17920" y="906939"/>
            <a:ext cx="4937760" cy="736282"/>
          </a:xfrm>
        </p:spPr>
        <p:txBody>
          <a:bodyPr/>
          <a:lstStyle/>
          <a:p>
            <a:pPr algn="ctr"/>
            <a:r>
              <a:rPr lang="fr-FR" sz="2800" dirty="0"/>
              <a:t>TASP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fr-FR" b="1" dirty="0" err="1"/>
              <a:t>Treatment</a:t>
            </a:r>
            <a:r>
              <a:rPr lang="fr-FR" b="1" dirty="0"/>
              <a:t> as </a:t>
            </a:r>
            <a:r>
              <a:rPr lang="fr-FR" b="1" dirty="0" err="1"/>
              <a:t>Prevention</a:t>
            </a:r>
            <a:endParaRPr lang="fr-FR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Traitement systématique PVVIH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Charge virale indétectable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Pas de transmission du VIH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7062" y="4458920"/>
            <a:ext cx="3419475" cy="1333500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AC54644E-EE47-402C-A1C8-F5ECAAE0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4632613"/>
            <a:ext cx="1231323" cy="9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53275" y="3525381"/>
            <a:ext cx="4902368" cy="265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9B2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1924" y="3525381"/>
            <a:ext cx="6555105" cy="2657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9B2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PrEP = Prophylaxie Pré-Exposition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1176" y="2103756"/>
            <a:ext cx="8659178" cy="916516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Utilisation de médicaments antirétroviraux en prévention de l’acquisition du VIH chez des personnes non infectées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53275" y="3520608"/>
            <a:ext cx="5038725" cy="24006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/>
              <a:t>Contre indications : </a:t>
            </a:r>
            <a:endParaRPr lang="fr-FR" sz="2400" dirty="0"/>
          </a:p>
          <a:p>
            <a:r>
              <a:rPr lang="fr-FR" dirty="0"/>
              <a:t>- séropositivité au VIH ou sérologie VIH inconnue </a:t>
            </a:r>
          </a:p>
          <a:p>
            <a:r>
              <a:rPr lang="fr-FR" dirty="0"/>
              <a:t>- signes ou symptômes d’infection aiguë par le VIH </a:t>
            </a:r>
          </a:p>
          <a:p>
            <a:r>
              <a:rPr lang="fr-FR" dirty="0"/>
              <a:t>- troubles rénaux avec créatinine &lt;60 ml/min ou signes de tubulopathie </a:t>
            </a:r>
            <a:endParaRPr lang="fr-FR" dirty="0">
              <a:cs typeface="Calibri"/>
            </a:endParaRPr>
          </a:p>
          <a:p>
            <a:r>
              <a:rPr lang="fr-FR" dirty="0"/>
              <a:t>- hypersensibilité à l’un des principes actifs ou des excipients du produit.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1924" y="3520608"/>
            <a:ext cx="65551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Indications </a:t>
            </a:r>
            <a:r>
              <a:rPr lang="fr-FR" sz="2000" b="1" dirty="0"/>
              <a:t>: </a:t>
            </a:r>
          </a:p>
          <a:p>
            <a:r>
              <a:rPr lang="fr-FR" dirty="0"/>
              <a:t>- HSH et transgenres </a:t>
            </a:r>
          </a:p>
          <a:p>
            <a:r>
              <a:rPr lang="fr-FR" dirty="0"/>
              <a:t>- Couples </a:t>
            </a:r>
            <a:r>
              <a:rPr lang="fr-FR" dirty="0" err="1"/>
              <a:t>sérodifférents</a:t>
            </a:r>
            <a:r>
              <a:rPr lang="fr-FR" dirty="0"/>
              <a:t>  (en absence </a:t>
            </a:r>
            <a:r>
              <a:rPr lang="fr-FR" dirty="0" err="1"/>
              <a:t>TasP</a:t>
            </a:r>
            <a:r>
              <a:rPr lang="fr-FR" dirty="0"/>
              <a:t>)</a:t>
            </a:r>
          </a:p>
          <a:p>
            <a:r>
              <a:rPr lang="fr-FR" dirty="0"/>
              <a:t>- Situations individuelles : </a:t>
            </a:r>
          </a:p>
          <a:p>
            <a:r>
              <a:rPr lang="fr-FR" dirty="0"/>
              <a:t>	- UDI avec partage de seringues </a:t>
            </a:r>
          </a:p>
          <a:p>
            <a:r>
              <a:rPr lang="fr-FR" dirty="0"/>
              <a:t>	- personnes en situation de prostitution exposée à des rapports sexuels non protégés </a:t>
            </a:r>
          </a:p>
          <a:p>
            <a:r>
              <a:rPr lang="fr-FR" dirty="0"/>
              <a:t>	-personne en situation de vulnérabilité exposée à des rapports sexuels non protégés à haut risque de transmission du VIH  </a:t>
            </a: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91176" y="2077297"/>
            <a:ext cx="8670608" cy="942975"/>
          </a:xfrm>
          <a:prstGeom prst="roundRect">
            <a:avLst/>
          </a:prstGeom>
          <a:noFill/>
          <a:ln w="38100">
            <a:solidFill>
              <a:srgbClr val="9B2D1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820" y="1"/>
            <a:ext cx="2735179" cy="13675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5" b="95082" l="8036" r="93929">
                        <a14:foregroundMark x1="60714" y1="35831" x2="60714" y2="35831"/>
                        <a14:foregroundMark x1="43571" y1="36534" x2="43571" y2="36534"/>
                        <a14:foregroundMark x1="41607" y1="35129" x2="41607" y2="35129"/>
                        <a14:foregroundMark x1="32679" y1="39110" x2="32679" y2="39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8068" y="2023962"/>
            <a:ext cx="1816780" cy="13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8294B49-E2A5-4C9E-B545-F3B0972E3A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14960"/>
            <a:ext cx="1103376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Données épidémiologiques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e régulier 17"/>
          <p:cNvSpPr/>
          <p:nvPr/>
        </p:nvSpPr>
        <p:spPr>
          <a:xfrm>
            <a:off x="10017997" y="2198477"/>
            <a:ext cx="1137683" cy="975132"/>
          </a:xfrm>
          <a:prstGeom prst="pentagon">
            <a:avLst/>
          </a:prstGeom>
          <a:noFill/>
          <a:ln w="19050">
            <a:solidFill>
              <a:srgbClr val="9B2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entagone régulier 18"/>
          <p:cNvSpPr/>
          <p:nvPr/>
        </p:nvSpPr>
        <p:spPr>
          <a:xfrm>
            <a:off x="10017997" y="3529556"/>
            <a:ext cx="1137683" cy="975132"/>
          </a:xfrm>
          <a:prstGeom prst="pentagon">
            <a:avLst/>
          </a:prstGeom>
          <a:noFill/>
          <a:ln w="19050">
            <a:solidFill>
              <a:srgbClr val="9B2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régulier 19"/>
          <p:cNvSpPr/>
          <p:nvPr/>
        </p:nvSpPr>
        <p:spPr>
          <a:xfrm>
            <a:off x="10017996" y="4860635"/>
            <a:ext cx="1137683" cy="975132"/>
          </a:xfrm>
          <a:prstGeom prst="pentagon">
            <a:avLst/>
          </a:prstGeom>
          <a:noFill/>
          <a:ln w="19050">
            <a:solidFill>
              <a:srgbClr val="9B2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Chiffres clefs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2484742"/>
            <a:ext cx="246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1,5 millions nouvelles </a:t>
            </a:r>
          </a:p>
          <a:p>
            <a:pPr algn="ctr"/>
            <a:r>
              <a:rPr lang="fr-FR" sz="2000" dirty="0"/>
              <a:t>contaminations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8088" y="4864552"/>
            <a:ext cx="1690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680 000 décès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973340" y="2484742"/>
            <a:ext cx="119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1,7 millions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107309" y="5189436"/>
            <a:ext cx="95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6,1 </a:t>
            </a:r>
          </a:p>
          <a:p>
            <a:pPr algn="ctr"/>
            <a:r>
              <a:rPr lang="fr-FR" dirty="0"/>
              <a:t>millions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107309" y="3814481"/>
            <a:ext cx="95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28,2 </a:t>
            </a:r>
          </a:p>
          <a:p>
            <a:pPr algn="ctr"/>
            <a:r>
              <a:rPr lang="fr-FR" dirty="0"/>
              <a:t>millions 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1786270" y="3173609"/>
            <a:ext cx="2011680" cy="286265"/>
          </a:xfrm>
          <a:prstGeom prst="rightArrow">
            <a:avLst/>
          </a:prstGeom>
          <a:solidFill>
            <a:srgbClr val="9B2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1786270" y="4472013"/>
            <a:ext cx="2011680" cy="286265"/>
          </a:xfrm>
          <a:prstGeom prst="rightArrow">
            <a:avLst/>
          </a:prstGeom>
          <a:solidFill>
            <a:srgbClr val="9B2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10220012" y="1913135"/>
            <a:ext cx="733647" cy="502839"/>
            <a:chOff x="7549115" y="1889486"/>
            <a:chExt cx="733647" cy="50283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Organigramme : Connecteur 21"/>
            <p:cNvSpPr/>
            <p:nvPr/>
          </p:nvSpPr>
          <p:spPr>
            <a:xfrm>
              <a:off x="7623544" y="1889486"/>
              <a:ext cx="584791" cy="50283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49115" y="1987016"/>
              <a:ext cx="733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&lt;15ans</a:t>
              </a:r>
            </a:p>
          </p:txBody>
        </p:sp>
      </p:grpSp>
      <p:sp>
        <p:nvSpPr>
          <p:cNvPr id="24" name="Organigramme : Connecteur 23"/>
          <p:cNvSpPr/>
          <p:nvPr/>
        </p:nvSpPr>
        <p:spPr>
          <a:xfrm>
            <a:off x="10294441" y="3247811"/>
            <a:ext cx="584791" cy="50283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/>
          <p:cNvSpPr/>
          <p:nvPr/>
        </p:nvSpPr>
        <p:spPr>
          <a:xfrm>
            <a:off x="10294441" y="4615145"/>
            <a:ext cx="584791" cy="502839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0462436" y="4675969"/>
            <a:ext cx="49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?</a:t>
            </a:r>
          </a:p>
        </p:txBody>
      </p:sp>
      <p:pic>
        <p:nvPicPr>
          <p:cNvPr id="28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6138" y="3222900"/>
            <a:ext cx="541394" cy="5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cteur droit avec flèche 29"/>
          <p:cNvCxnSpPr>
            <a:stCxn id="4" idx="7"/>
            <a:endCxn id="9" idx="1"/>
          </p:cNvCxnSpPr>
          <p:nvPr/>
        </p:nvCxnSpPr>
        <p:spPr>
          <a:xfrm flipV="1">
            <a:off x="8032382" y="2807908"/>
            <a:ext cx="1940958" cy="57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4" idx="6"/>
          </p:cNvCxnSpPr>
          <p:nvPr/>
        </p:nvCxnSpPr>
        <p:spPr>
          <a:xfrm>
            <a:off x="8821833" y="3965944"/>
            <a:ext cx="1151507" cy="235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4" idx="5"/>
          </p:cNvCxnSpPr>
          <p:nvPr/>
        </p:nvCxnSpPr>
        <p:spPr>
          <a:xfrm>
            <a:off x="8032382" y="4544857"/>
            <a:ext cx="1910397" cy="967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3431126" y="3147237"/>
            <a:ext cx="5390707" cy="2774608"/>
            <a:chOff x="3431126" y="3147237"/>
            <a:chExt cx="5390707" cy="2774608"/>
          </a:xfrm>
        </p:grpSpPr>
        <p:grpSp>
          <p:nvGrpSpPr>
            <p:cNvPr id="41" name="Groupe 40"/>
            <p:cNvGrpSpPr/>
            <p:nvPr/>
          </p:nvGrpSpPr>
          <p:grpSpPr>
            <a:xfrm>
              <a:off x="3431126" y="3147237"/>
              <a:ext cx="5390707" cy="1637414"/>
              <a:chOff x="3431126" y="3147237"/>
              <a:chExt cx="5390707" cy="1637414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3431126" y="3147237"/>
                <a:ext cx="5390707" cy="1637414"/>
              </a:xfrm>
              <a:prstGeom prst="ellipse">
                <a:avLst/>
              </a:prstGeom>
              <a:solidFill>
                <a:srgbClr val="D348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3803265" y="3612001"/>
                <a:ext cx="46464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000" b="1" dirty="0"/>
                  <a:t>37,7 millions</a:t>
                </a:r>
              </a:p>
            </p:txBody>
          </p:sp>
        </p:grp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18895" y="4860635"/>
              <a:ext cx="615165" cy="1061210"/>
            </a:xfrm>
            <a:prstGeom prst="rect">
              <a:avLst/>
            </a:prstGeom>
          </p:spPr>
        </p:pic>
      </p:grpSp>
      <p:sp>
        <p:nvSpPr>
          <p:cNvPr id="44" name="ZoneTexte 43"/>
          <p:cNvSpPr txBox="1"/>
          <p:nvPr/>
        </p:nvSpPr>
        <p:spPr>
          <a:xfrm>
            <a:off x="10107309" y="6435678"/>
            <a:ext cx="16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UNAIDS 2021</a:t>
            </a:r>
          </a:p>
        </p:txBody>
      </p:sp>
    </p:spTree>
    <p:extLst>
      <p:ext uri="{BB962C8B-B14F-4D97-AF65-F5344CB8AC3E}">
        <p14:creationId xmlns:p14="http://schemas.microsoft.com/office/powerpoint/2010/main" val="9989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95262"/>
            <a:ext cx="10058400" cy="1450757"/>
          </a:xfrm>
        </p:spPr>
        <p:txBody>
          <a:bodyPr/>
          <a:lstStyle/>
          <a:p>
            <a:r>
              <a:rPr lang="fr-FR" dirty="0"/>
              <a:t>France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92343" y="6417378"/>
            <a:ext cx="37167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/>
              <a:t>Santé publique France dec.2022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32CE957-0429-451B-B017-5347F35F7BF5}"/>
              </a:ext>
            </a:extLst>
          </p:cNvPr>
          <p:cNvSpPr/>
          <p:nvPr/>
        </p:nvSpPr>
        <p:spPr>
          <a:xfrm>
            <a:off x="4077292" y="2042592"/>
            <a:ext cx="3960000" cy="1118077"/>
          </a:xfrm>
          <a:prstGeom prst="ellipse">
            <a:avLst/>
          </a:prstGeom>
          <a:solidFill>
            <a:srgbClr val="D34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 dirty="0">
                <a:latin typeface="Tahoma"/>
                <a:ea typeface="Tahoma"/>
                <a:cs typeface="Tahoma"/>
              </a:rPr>
              <a:t>5013</a:t>
            </a:r>
          </a:p>
        </p:txBody>
      </p:sp>
      <p:sp>
        <p:nvSpPr>
          <p:cNvPr id="6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3759495" y="3671318"/>
            <a:ext cx="900000" cy="6776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dirty="0">
                <a:latin typeface="Tahoma"/>
                <a:ea typeface="Tahoma"/>
                <a:cs typeface="Tahoma"/>
              </a:rPr>
              <a:t>51%</a:t>
            </a:r>
          </a:p>
        </p:txBody>
      </p:sp>
      <p:sp>
        <p:nvSpPr>
          <p:cNvPr id="7" name="Oval 432">
            <a:extLst>
              <a:ext uri="{FF2B5EF4-FFF2-40B4-BE49-F238E27FC236}">
                <a16:creationId xmlns:a16="http://schemas.microsoft.com/office/drawing/2014/main" id="{E84D078B-A9DD-42FF-8B0A-CF5E0F6F4CED}"/>
              </a:ext>
            </a:extLst>
          </p:cNvPr>
          <p:cNvSpPr/>
          <p:nvPr/>
        </p:nvSpPr>
        <p:spPr>
          <a:xfrm>
            <a:off x="5605384" y="3674402"/>
            <a:ext cx="900000" cy="6776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dirty="0">
                <a:latin typeface="Tahoma"/>
                <a:ea typeface="Tahoma"/>
                <a:cs typeface="Tahoma"/>
              </a:rPr>
              <a:t>44%</a:t>
            </a:r>
          </a:p>
        </p:txBody>
      </p:sp>
      <p:sp>
        <p:nvSpPr>
          <p:cNvPr id="8" name="Oval 433">
            <a:extLst>
              <a:ext uri="{FF2B5EF4-FFF2-40B4-BE49-F238E27FC236}">
                <a16:creationId xmlns:a16="http://schemas.microsoft.com/office/drawing/2014/main" id="{BDFF76AB-C777-481B-9ECC-A532F1462560}"/>
              </a:ext>
            </a:extLst>
          </p:cNvPr>
          <p:cNvSpPr/>
          <p:nvPr/>
        </p:nvSpPr>
        <p:spPr>
          <a:xfrm>
            <a:off x="7503495" y="3671318"/>
            <a:ext cx="900000" cy="6776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dirty="0">
                <a:latin typeface="Tahoma"/>
                <a:ea typeface="Tahoma"/>
                <a:cs typeface="Tahoma"/>
              </a:rPr>
              <a:t>1%</a:t>
            </a:r>
          </a:p>
        </p:txBody>
      </p:sp>
      <p:cxnSp>
        <p:nvCxnSpPr>
          <p:cNvPr id="9" name="Connector: Elbow 3101">
            <a:extLst>
              <a:ext uri="{FF2B5EF4-FFF2-40B4-BE49-F238E27FC236}">
                <a16:creationId xmlns:a16="http://schemas.microsoft.com/office/drawing/2014/main" id="{E0EEDA63-FB8B-4732-A762-588DFCB2A986}"/>
              </a:ext>
            </a:extLst>
          </p:cNvPr>
          <p:cNvCxnSpPr>
            <a:stCxn id="5" idx="4"/>
            <a:endCxn id="6" idx="0"/>
          </p:cNvCxnSpPr>
          <p:nvPr/>
        </p:nvCxnSpPr>
        <p:spPr>
          <a:xfrm rot="5400000">
            <a:off x="4878070" y="2492095"/>
            <a:ext cx="510649" cy="184779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445">
            <a:extLst>
              <a:ext uri="{FF2B5EF4-FFF2-40B4-BE49-F238E27FC236}">
                <a16:creationId xmlns:a16="http://schemas.microsoft.com/office/drawing/2014/main" id="{88E6EA7A-2EF7-4A0F-9C44-C62A18278E30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 rot="16200000" flipH="1">
            <a:off x="6750069" y="2467891"/>
            <a:ext cx="510649" cy="18962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416">
            <a:extLst>
              <a:ext uri="{FF2B5EF4-FFF2-40B4-BE49-F238E27FC236}">
                <a16:creationId xmlns:a16="http://schemas.microsoft.com/office/drawing/2014/main" id="{12827873-314B-4D45-85F5-4B93C03561F0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6055384" y="3160669"/>
            <a:ext cx="1908" cy="513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1097280" y="5862634"/>
            <a:ext cx="172800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/>
            <a:r>
              <a:rPr lang="fr-FR" sz="1600" dirty="0" err="1">
                <a:latin typeface="Tahoma"/>
                <a:ea typeface="Tahoma"/>
                <a:cs typeface="Tahoma"/>
              </a:rPr>
              <a:t>Né.e</a:t>
            </a:r>
            <a:r>
              <a:rPr lang="fr-FR" sz="1600" dirty="0">
                <a:latin typeface="Tahoma"/>
                <a:ea typeface="Tahoma"/>
                <a:cs typeface="Tahoma"/>
              </a:rPr>
              <a:t> à l’étranger</a:t>
            </a:r>
          </a:p>
        </p:txBody>
      </p:sp>
      <p:sp>
        <p:nvSpPr>
          <p:cNvPr id="13" name="Oval 34">
            <a:extLst>
              <a:ext uri="{FF2B5EF4-FFF2-40B4-BE49-F238E27FC236}">
                <a16:creationId xmlns:a16="http://schemas.microsoft.com/office/drawing/2014/main" id="{7209375A-8AAE-4811-978C-699745A649E6}"/>
              </a:ext>
            </a:extLst>
          </p:cNvPr>
          <p:cNvSpPr/>
          <p:nvPr/>
        </p:nvSpPr>
        <p:spPr>
          <a:xfrm>
            <a:off x="167207" y="2699694"/>
            <a:ext cx="2009925" cy="1797848"/>
          </a:xfrm>
          <a:prstGeom prst="ellipse">
            <a:avLst/>
          </a:prstGeom>
          <a:solidFill>
            <a:srgbClr val="D34817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180 000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73">
            <a:extLst>
              <a:ext uri="{FF2B5EF4-FFF2-40B4-BE49-F238E27FC236}">
                <a16:creationId xmlns:a16="http://schemas.microsoft.com/office/drawing/2014/main" id="{3892FEDC-B02E-48A1-8876-706F2E56A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1" y="2390746"/>
            <a:ext cx="638476" cy="421768"/>
          </a:xfrm>
          <a:prstGeom prst="rect">
            <a:avLst/>
          </a:prstGeom>
        </p:spPr>
      </p:pic>
      <p:sp>
        <p:nvSpPr>
          <p:cNvPr id="18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3152832" y="5840140"/>
            <a:ext cx="582460" cy="4852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sz="1400" dirty="0">
                <a:latin typeface="Tahoma"/>
                <a:ea typeface="Tahoma"/>
                <a:cs typeface="Tahoma"/>
              </a:rPr>
              <a:t>70%</a:t>
            </a:r>
          </a:p>
        </p:txBody>
      </p:sp>
      <p:sp>
        <p:nvSpPr>
          <p:cNvPr id="19" name="Oval 433">
            <a:extLst>
              <a:ext uri="{FF2B5EF4-FFF2-40B4-BE49-F238E27FC236}">
                <a16:creationId xmlns:a16="http://schemas.microsoft.com/office/drawing/2014/main" id="{BDFF76AB-C777-481B-9ECC-A532F1462560}"/>
              </a:ext>
            </a:extLst>
          </p:cNvPr>
          <p:cNvSpPr/>
          <p:nvPr/>
        </p:nvSpPr>
        <p:spPr>
          <a:xfrm>
            <a:off x="4635292" y="5838638"/>
            <a:ext cx="571410" cy="4775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sz="1400" dirty="0">
                <a:latin typeface="Tahoma"/>
                <a:ea typeface="Tahoma"/>
                <a:cs typeface="Tahoma"/>
              </a:rPr>
              <a:t>30%</a:t>
            </a:r>
          </a:p>
        </p:txBody>
      </p:sp>
      <p:cxnSp>
        <p:nvCxnSpPr>
          <p:cNvPr id="20" name="Connector: Elbow 3101">
            <a:extLst>
              <a:ext uri="{FF2B5EF4-FFF2-40B4-BE49-F238E27FC236}">
                <a16:creationId xmlns:a16="http://schemas.microsoft.com/office/drawing/2014/main" id="{E0EEDA63-FB8B-4732-A762-588DFCB2A986}"/>
              </a:ext>
            </a:extLst>
          </p:cNvPr>
          <p:cNvCxnSpPr/>
          <p:nvPr/>
        </p:nvCxnSpPr>
        <p:spPr>
          <a:xfrm rot="5400000">
            <a:off x="3410713" y="5016225"/>
            <a:ext cx="801029" cy="7481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445">
            <a:extLst>
              <a:ext uri="{FF2B5EF4-FFF2-40B4-BE49-F238E27FC236}">
                <a16:creationId xmlns:a16="http://schemas.microsoft.com/office/drawing/2014/main" id="{88E6EA7A-2EF7-4A0F-9C44-C62A18278E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8846" y="5016224"/>
            <a:ext cx="801029" cy="7481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BF853-83F3-4C9A-8FFE-0E76CB0896C0}"/>
              </a:ext>
            </a:extLst>
          </p:cNvPr>
          <p:cNvSpPr/>
          <p:nvPr/>
        </p:nvSpPr>
        <p:spPr>
          <a:xfrm>
            <a:off x="7045977" y="4374437"/>
            <a:ext cx="17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 de drogue injectable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5193292" y="4374437"/>
            <a:ext cx="172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 HSH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989B7-E726-474A-8F90-E38C457B540C}"/>
              </a:ext>
            </a:extLst>
          </p:cNvPr>
          <p:cNvSpPr/>
          <p:nvPr/>
        </p:nvSpPr>
        <p:spPr>
          <a:xfrm>
            <a:off x="3301977" y="4374437"/>
            <a:ext cx="172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 hétérosexuel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5193292" y="5858063"/>
            <a:ext cx="172800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/>
            <a:r>
              <a:rPr lang="fr-FR" sz="1600" dirty="0" err="1">
                <a:latin typeface="Tahoma"/>
                <a:ea typeface="Tahoma"/>
                <a:cs typeface="Tahoma"/>
              </a:rPr>
              <a:t>Né.e</a:t>
            </a:r>
            <a:r>
              <a:rPr lang="fr-FR" sz="1600" dirty="0">
                <a:latin typeface="Tahoma"/>
                <a:ea typeface="Tahoma"/>
                <a:cs typeface="Tahoma"/>
              </a:rPr>
              <a:t> en France</a:t>
            </a: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7209375A-8AAE-4811-978C-699745A649E6}"/>
              </a:ext>
            </a:extLst>
          </p:cNvPr>
          <p:cNvSpPr/>
          <p:nvPr/>
        </p:nvSpPr>
        <p:spPr>
          <a:xfrm>
            <a:off x="9749678" y="2699694"/>
            <a:ext cx="2009925" cy="1797848"/>
          </a:xfrm>
          <a:prstGeom prst="ellipse">
            <a:avLst/>
          </a:prstGeom>
          <a:solidFill>
            <a:srgbClr val="D34817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51%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9749678" y="5351820"/>
            <a:ext cx="582460" cy="5156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62%</a:t>
            </a:r>
          </a:p>
        </p:txBody>
      </p:sp>
      <p:sp>
        <p:nvSpPr>
          <p:cNvPr id="36" name="Oval 433">
            <a:extLst>
              <a:ext uri="{FF2B5EF4-FFF2-40B4-BE49-F238E27FC236}">
                <a16:creationId xmlns:a16="http://schemas.microsoft.com/office/drawing/2014/main" id="{BDFF76AB-C777-481B-9ECC-A532F1462560}"/>
              </a:ext>
            </a:extLst>
          </p:cNvPr>
          <p:cNvSpPr/>
          <p:nvPr/>
        </p:nvSpPr>
        <p:spPr>
          <a:xfrm>
            <a:off x="11207935" y="5350800"/>
            <a:ext cx="571410" cy="5074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</a:p>
        </p:txBody>
      </p:sp>
      <p:cxnSp>
        <p:nvCxnSpPr>
          <p:cNvPr id="37" name="Connector: Elbow 3101">
            <a:extLst>
              <a:ext uri="{FF2B5EF4-FFF2-40B4-BE49-F238E27FC236}">
                <a16:creationId xmlns:a16="http://schemas.microsoft.com/office/drawing/2014/main" id="{E0EEDA63-FB8B-4732-A762-588DFCB2A986}"/>
              </a:ext>
            </a:extLst>
          </p:cNvPr>
          <p:cNvCxnSpPr/>
          <p:nvPr/>
        </p:nvCxnSpPr>
        <p:spPr>
          <a:xfrm rot="5400000">
            <a:off x="9983354" y="4558255"/>
            <a:ext cx="801029" cy="7481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445">
            <a:extLst>
              <a:ext uri="{FF2B5EF4-FFF2-40B4-BE49-F238E27FC236}">
                <a16:creationId xmlns:a16="http://schemas.microsoft.com/office/drawing/2014/main" id="{88E6EA7A-2EF7-4A0F-9C44-C62A18278E3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31488" y="4558255"/>
            <a:ext cx="801029" cy="7481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7997475" y="5435254"/>
            <a:ext cx="172800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/>
            <a:r>
              <a:rPr lang="fr-FR" sz="1600" dirty="0" err="1">
                <a:latin typeface="Tahoma"/>
                <a:ea typeface="Tahoma"/>
                <a:cs typeface="Tahoma"/>
              </a:rPr>
              <a:t>Né.e</a:t>
            </a:r>
            <a:r>
              <a:rPr lang="fr-FR" sz="1600" dirty="0">
                <a:latin typeface="Tahoma"/>
                <a:ea typeface="Tahoma"/>
                <a:cs typeface="Tahoma"/>
              </a:rPr>
              <a:t> à l’étranger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10610967" y="5879655"/>
            <a:ext cx="172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HSH</a:t>
            </a: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61" y="2245721"/>
            <a:ext cx="482557" cy="711818"/>
          </a:xfrm>
          <a:prstGeom prst="rect">
            <a:avLst/>
          </a:prstGeom>
        </p:spPr>
      </p:pic>
      <p:cxnSp>
        <p:nvCxnSpPr>
          <p:cNvPr id="49" name="Connecteur droit 48"/>
          <p:cNvCxnSpPr/>
          <p:nvPr/>
        </p:nvCxnSpPr>
        <p:spPr>
          <a:xfrm flipV="1">
            <a:off x="10441393" y="2460013"/>
            <a:ext cx="618641" cy="44413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Plus 51"/>
          <p:cNvSpPr/>
          <p:nvPr/>
        </p:nvSpPr>
        <p:spPr>
          <a:xfrm>
            <a:off x="5737726" y="1723713"/>
            <a:ext cx="639131" cy="59592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en angle 26"/>
          <p:cNvCxnSpPr/>
          <p:nvPr/>
        </p:nvCxnSpPr>
        <p:spPr>
          <a:xfrm rot="10800000" flipV="1">
            <a:off x="2672537" y="3409640"/>
            <a:ext cx="1543050" cy="245712"/>
          </a:xfrm>
          <a:prstGeom prst="bentConnector3">
            <a:avLst>
              <a:gd name="adj1" fmla="val 99383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2254545" y="3652268"/>
            <a:ext cx="900000" cy="6776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rtlCol="0" anchor="ctr"/>
          <a:lstStyle/>
          <a:p>
            <a:pPr algn="ctr"/>
            <a:r>
              <a:rPr lang="fr-FR" dirty="0">
                <a:latin typeface="Tahoma"/>
                <a:ea typeface="Tahoma"/>
                <a:cs typeface="Tahoma"/>
              </a:rPr>
              <a:t>2%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1821442" y="4374437"/>
            <a:ext cx="172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</a:t>
            </a:r>
          </a:p>
        </p:txBody>
      </p:sp>
    </p:spTree>
    <p:extLst>
      <p:ext uri="{BB962C8B-B14F-4D97-AF65-F5344CB8AC3E}">
        <p14:creationId xmlns:p14="http://schemas.microsoft.com/office/powerpoint/2010/main" val="32294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Populations clefs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3890" y="2254081"/>
            <a:ext cx="654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b="1" dirty="0"/>
              <a:t>65 % des nouvelles infections à VIH dans le monde</a:t>
            </a:r>
          </a:p>
        </p:txBody>
      </p:sp>
      <p:sp>
        <p:nvSpPr>
          <p:cNvPr id="6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2454442" y="3400926"/>
            <a:ext cx="1226484" cy="10923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25x</a:t>
            </a:r>
          </a:p>
        </p:txBody>
      </p:sp>
      <p:sp>
        <p:nvSpPr>
          <p:cNvPr id="7" name="Oval 432">
            <a:extLst>
              <a:ext uri="{FF2B5EF4-FFF2-40B4-BE49-F238E27FC236}">
                <a16:creationId xmlns:a16="http://schemas.microsoft.com/office/drawing/2014/main" id="{E84D078B-A9DD-42FF-8B0A-CF5E0F6F4CED}"/>
              </a:ext>
            </a:extLst>
          </p:cNvPr>
          <p:cNvSpPr/>
          <p:nvPr/>
        </p:nvSpPr>
        <p:spPr>
          <a:xfrm>
            <a:off x="4300331" y="3404010"/>
            <a:ext cx="1226484" cy="10923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35x</a:t>
            </a:r>
          </a:p>
        </p:txBody>
      </p:sp>
      <p:sp>
        <p:nvSpPr>
          <p:cNvPr id="8" name="Oval 433">
            <a:extLst>
              <a:ext uri="{FF2B5EF4-FFF2-40B4-BE49-F238E27FC236}">
                <a16:creationId xmlns:a16="http://schemas.microsoft.com/office/drawing/2014/main" id="{BDFF76AB-C777-481B-9ECC-A532F1462560}"/>
              </a:ext>
            </a:extLst>
          </p:cNvPr>
          <p:cNvSpPr/>
          <p:nvPr/>
        </p:nvSpPr>
        <p:spPr>
          <a:xfrm>
            <a:off x="6198442" y="3400926"/>
            <a:ext cx="1226484" cy="10923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BF853-83F3-4C9A-8FFE-0E76CB0896C0}"/>
              </a:ext>
            </a:extLst>
          </p:cNvPr>
          <p:cNvSpPr/>
          <p:nvPr/>
        </p:nvSpPr>
        <p:spPr>
          <a:xfrm>
            <a:off x="5865879" y="4759447"/>
            <a:ext cx="2061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2000" dirty="0" err="1"/>
              <a:t>Professionnel.le.s</a:t>
            </a:r>
            <a:r>
              <a:rPr lang="fr-FR" sz="2000" dirty="0"/>
              <a:t> du sexe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2CA11-3131-4B02-B4C5-E7F6F1A79668}"/>
              </a:ext>
            </a:extLst>
          </p:cNvPr>
          <p:cNvSpPr/>
          <p:nvPr/>
        </p:nvSpPr>
        <p:spPr>
          <a:xfrm>
            <a:off x="4070344" y="4759447"/>
            <a:ext cx="1728000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/>
            <a:r>
              <a:rPr lang="fr-FR" sz="2000" dirty="0" err="1"/>
              <a:t>Usager.e.s</a:t>
            </a:r>
            <a:r>
              <a:rPr lang="fr-FR" sz="2000" dirty="0"/>
              <a:t> de drogue injectable</a:t>
            </a:r>
          </a:p>
          <a:p>
            <a:pPr marL="0" lvl="2" algn="ctr"/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C989B7-E726-474A-8F90-E38C457B540C}"/>
              </a:ext>
            </a:extLst>
          </p:cNvPr>
          <p:cNvSpPr/>
          <p:nvPr/>
        </p:nvSpPr>
        <p:spPr>
          <a:xfrm>
            <a:off x="2179029" y="4759447"/>
            <a:ext cx="172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2000" dirty="0"/>
              <a:t>hommes ayant des rapports sexuels avec des hommes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433">
            <a:extLst>
              <a:ext uri="{FF2B5EF4-FFF2-40B4-BE49-F238E27FC236}">
                <a16:creationId xmlns:a16="http://schemas.microsoft.com/office/drawing/2014/main" id="{BDFF76AB-C777-481B-9ECC-A532F1462560}"/>
              </a:ext>
            </a:extLst>
          </p:cNvPr>
          <p:cNvSpPr/>
          <p:nvPr/>
        </p:nvSpPr>
        <p:spPr>
          <a:xfrm>
            <a:off x="8260000" y="3400926"/>
            <a:ext cx="1226484" cy="10923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BF853-83F3-4C9A-8FFE-0E76CB0896C0}"/>
              </a:ext>
            </a:extLst>
          </p:cNvPr>
          <p:cNvSpPr/>
          <p:nvPr/>
        </p:nvSpPr>
        <p:spPr>
          <a:xfrm>
            <a:off x="7984587" y="4759447"/>
            <a:ext cx="17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fr-FR" sz="2000" dirty="0"/>
              <a:t>femmes transgenres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486484" y="3781061"/>
            <a:ext cx="270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… plus de risques de contamination</a:t>
            </a:r>
          </a:p>
        </p:txBody>
      </p:sp>
      <p:sp>
        <p:nvSpPr>
          <p:cNvPr id="15" name="Oval 3090">
            <a:extLst>
              <a:ext uri="{FF2B5EF4-FFF2-40B4-BE49-F238E27FC236}">
                <a16:creationId xmlns:a16="http://schemas.microsoft.com/office/drawing/2014/main" id="{89FEC1E0-9BB1-4288-BB4A-25EA6E3EC9C8}"/>
              </a:ext>
            </a:extLst>
          </p:cNvPr>
          <p:cNvSpPr/>
          <p:nvPr/>
        </p:nvSpPr>
        <p:spPr>
          <a:xfrm>
            <a:off x="601757" y="3400926"/>
            <a:ext cx="1226484" cy="10923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989B7-E726-474A-8F90-E38C457B540C}"/>
              </a:ext>
            </a:extLst>
          </p:cNvPr>
          <p:cNvSpPr/>
          <p:nvPr/>
        </p:nvSpPr>
        <p:spPr>
          <a:xfrm>
            <a:off x="326344" y="4759447"/>
            <a:ext cx="1728000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/>
            <a:r>
              <a:rPr lang="fr-FR" sz="2000" dirty="0"/>
              <a:t>personnes originaires pays à forte prévalence</a:t>
            </a: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107309" y="6435678"/>
            <a:ext cx="160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UNAIDS 2021</a:t>
            </a:r>
          </a:p>
        </p:txBody>
      </p:sp>
      <p:pic>
        <p:nvPicPr>
          <p:cNvPr id="3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5123FDEC-9AD5-610F-FFEE-9DBB8454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0" y="5951"/>
            <a:ext cx="3081866" cy="22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Modes de transmission et pratiques à risque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Sexuelle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482" y="1845734"/>
            <a:ext cx="10801978" cy="284684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Pour 1 rapport non protégé avec personne VIH+ non traitée</a:t>
            </a:r>
          </a:p>
          <a:p>
            <a:pPr marL="1471400" lvl="8" indent="0">
              <a:buNone/>
            </a:pPr>
            <a:r>
              <a:rPr lang="fr-FR" sz="2800" dirty="0"/>
              <a:t>– rapport anal réceptif ≈ 1 - 2 %</a:t>
            </a:r>
          </a:p>
          <a:p>
            <a:pPr marL="1471400" lvl="8" indent="0">
              <a:buNone/>
            </a:pPr>
            <a:r>
              <a:rPr lang="fr-FR" sz="2800" dirty="0"/>
              <a:t>– rapport anal </a:t>
            </a:r>
            <a:r>
              <a:rPr lang="fr-FR" sz="2800" dirty="0" err="1"/>
              <a:t>insertif</a:t>
            </a:r>
            <a:r>
              <a:rPr lang="fr-FR" sz="2800" dirty="0"/>
              <a:t> ≈ 0, 1- 0, 2 %</a:t>
            </a:r>
          </a:p>
          <a:p>
            <a:pPr marL="1471400" lvl="8" indent="0">
              <a:buNone/>
            </a:pPr>
            <a:r>
              <a:rPr lang="fr-FR" sz="2800" dirty="0"/>
              <a:t>– rapport vaginal réceptif ≈ 0, 08 %</a:t>
            </a:r>
          </a:p>
          <a:p>
            <a:pPr marL="1471400" lvl="8" indent="0">
              <a:buNone/>
            </a:pPr>
            <a:r>
              <a:rPr lang="fr-FR" sz="2800" dirty="0"/>
              <a:t>– rapport vaginal </a:t>
            </a:r>
            <a:r>
              <a:rPr lang="fr-FR" sz="2800" dirty="0" err="1"/>
              <a:t>insertif</a:t>
            </a:r>
            <a:r>
              <a:rPr lang="fr-FR" sz="2800" dirty="0"/>
              <a:t> ≈ 0, 04 %</a:t>
            </a:r>
          </a:p>
          <a:p>
            <a:pPr marL="1471400" lvl="8" indent="0">
              <a:buNone/>
            </a:pPr>
            <a:r>
              <a:rPr lang="fr-FR" sz="2800" dirty="0"/>
              <a:t>– rapports </a:t>
            </a:r>
            <a:r>
              <a:rPr lang="fr-FR" sz="2800" dirty="0" err="1"/>
              <a:t>oro-génitaux</a:t>
            </a:r>
            <a:r>
              <a:rPr lang="fr-FR" sz="2800" dirty="0"/>
              <a:t> risque très faible (≤ 0,04 %)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890928" y="6488668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Patel et al. AIDS 2014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062424" y="4948358"/>
            <a:ext cx="8132801" cy="1477328"/>
            <a:chOff x="1999621" y="4906256"/>
            <a:chExt cx="8132801" cy="1477328"/>
          </a:xfrm>
        </p:grpSpPr>
        <p:sp>
          <p:nvSpPr>
            <p:cNvPr id="5" name="ZoneTexte 4"/>
            <p:cNvSpPr txBox="1"/>
            <p:nvPr/>
          </p:nvSpPr>
          <p:spPr>
            <a:xfrm>
              <a:off x="2133935" y="4906256"/>
              <a:ext cx="79984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MODULATION du RISQUE</a:t>
              </a:r>
            </a:p>
            <a:p>
              <a:r>
                <a:rPr lang="fr-FR" b="1" dirty="0"/>
                <a:t>Personne source en primo-infection, en stade tardif, avec CV élevée: RR x ≈ 3 -10</a:t>
              </a:r>
            </a:p>
            <a:p>
              <a:r>
                <a:rPr lang="fr-FR" b="1" dirty="0" err="1"/>
                <a:t>Presence</a:t>
              </a:r>
              <a:r>
                <a:rPr lang="fr-FR" b="1" dirty="0"/>
                <a:t> d ’</a:t>
              </a:r>
              <a:r>
                <a:rPr lang="fr-FR" b="1" dirty="0" err="1"/>
                <a:t>ulcerations</a:t>
              </a:r>
              <a:r>
                <a:rPr lang="fr-FR" b="1" dirty="0"/>
                <a:t> ou de sang (IST, viol, …) RR x ≈ 2 – </a:t>
              </a:r>
              <a:r>
                <a:rPr lang="fr-FR" b="1" dirty="0" smtClean="0"/>
                <a:t>5</a:t>
              </a:r>
            </a:p>
            <a:p>
              <a:r>
                <a:rPr lang="fr-FR" b="1" dirty="0" smtClean="0"/>
                <a:t>Circoncision : protectrice (RR </a:t>
              </a:r>
              <a:r>
                <a:rPr lang="fr-FR" b="1" dirty="0"/>
                <a:t>x ≈ </a:t>
              </a:r>
              <a:r>
                <a:rPr lang="fr-FR" b="1" dirty="0" smtClean="0"/>
                <a:t>0,4)</a:t>
              </a:r>
              <a:endParaRPr lang="fr-FR" b="1" dirty="0"/>
            </a:p>
            <a:p>
              <a:endParaRPr lang="fr-FR" dirty="0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1999621" y="4906256"/>
              <a:ext cx="8028633" cy="1162948"/>
            </a:xfrm>
            <a:prstGeom prst="roundRect">
              <a:avLst/>
            </a:prstGeom>
            <a:noFill/>
            <a:ln w="38100">
              <a:solidFill>
                <a:srgbClr val="D34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96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Parentérale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46363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fr-FR" b="1" dirty="0"/>
          </a:p>
          <a:p>
            <a:endParaRPr lang="fr-FR" dirty="0"/>
          </a:p>
          <a:p>
            <a:pPr marL="383540" lvl="2" indent="0">
              <a:buNone/>
            </a:pPr>
            <a:r>
              <a:rPr lang="fr-FR" dirty="0"/>
              <a:t>		</a:t>
            </a:r>
            <a:r>
              <a:rPr lang="fr-FR" sz="2800" dirty="0"/>
              <a:t>– Professionnelle (AES par piqûre) 0, 24 %</a:t>
            </a:r>
            <a:endParaRPr lang="fr-FR" sz="2800" dirty="0">
              <a:cs typeface="Calibri"/>
            </a:endParaRP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sz="2800" dirty="0"/>
              <a:t>– Echange de seringue 0, 63 %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890928" y="6488668"/>
            <a:ext cx="23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Patel et al. AIDS 2014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062424" y="4948358"/>
            <a:ext cx="8124093" cy="1284532"/>
            <a:chOff x="1999621" y="4906256"/>
            <a:chExt cx="8124093" cy="1284532"/>
          </a:xfrm>
        </p:grpSpPr>
        <p:sp>
          <p:nvSpPr>
            <p:cNvPr id="6" name="ZoneTexte 5"/>
            <p:cNvSpPr txBox="1"/>
            <p:nvPr/>
          </p:nvSpPr>
          <p:spPr>
            <a:xfrm>
              <a:off x="2125227" y="4990459"/>
              <a:ext cx="79984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MODULATION du RISQUE</a:t>
              </a:r>
            </a:p>
            <a:p>
              <a:r>
                <a:rPr lang="fr-FR" b="1" dirty="0"/>
                <a:t>Charge virale sanguine de la personne source</a:t>
              </a:r>
            </a:p>
            <a:p>
              <a:r>
                <a:rPr lang="fr-FR" b="1" dirty="0"/>
                <a:t>Gravite de l ’exposition</a:t>
              </a:r>
            </a:p>
            <a:p>
              <a:endParaRPr lang="fr-FR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999621" y="4906256"/>
              <a:ext cx="8028633" cy="1162948"/>
            </a:xfrm>
            <a:prstGeom prst="roundRect">
              <a:avLst/>
            </a:prstGeom>
            <a:noFill/>
            <a:ln w="38100">
              <a:solidFill>
                <a:srgbClr val="D34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36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/>
              <a:t>Mère-enfant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9898" y="1967022"/>
            <a:ext cx="6409306" cy="2052085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pPr algn="ctr"/>
            <a:r>
              <a:rPr lang="fr-FR" sz="2900" b="1" dirty="0"/>
              <a:t>3 situations à risque: </a:t>
            </a:r>
          </a:p>
          <a:p>
            <a:pPr marL="0" indent="0">
              <a:buNone/>
            </a:pPr>
            <a:r>
              <a:rPr lang="fr-FR" sz="2900" dirty="0"/>
              <a:t>- In utero: augmente si  primo-infection pendant la grossesse</a:t>
            </a:r>
          </a:p>
          <a:p>
            <a:pPr marL="0" indent="0">
              <a:buNone/>
            </a:pPr>
            <a:r>
              <a:rPr lang="fr-FR" sz="2900" dirty="0"/>
              <a:t>- Per </a:t>
            </a:r>
            <a:r>
              <a:rPr lang="fr-FR" sz="2900" dirty="0" err="1"/>
              <a:t>partum</a:t>
            </a:r>
            <a:r>
              <a:rPr lang="fr-FR" sz="2900" dirty="0"/>
              <a:t>: augmente si césarienne non programmée</a:t>
            </a:r>
          </a:p>
          <a:p>
            <a:pPr marL="0" indent="0">
              <a:buNone/>
            </a:pPr>
            <a:r>
              <a:rPr lang="fr-FR" sz="2900" dirty="0"/>
              <a:t>- Allaitement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528392" y="4259402"/>
            <a:ext cx="53290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Si absence traitement ARV</a:t>
            </a:r>
          </a:p>
          <a:p>
            <a:r>
              <a:rPr lang="fr-FR" dirty="0"/>
              <a:t>- En France: en moyenne risque que de 15-20 % </a:t>
            </a:r>
          </a:p>
          <a:p>
            <a:r>
              <a:rPr lang="fr-FR" dirty="0"/>
              <a:t>- Pays du Sud: plus élevé car allaitement maternel plus important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48570" y="4259402"/>
            <a:ext cx="5082655" cy="1231106"/>
            <a:chOff x="212359" y="4259402"/>
            <a:chExt cx="5082655" cy="1231106"/>
          </a:xfrm>
        </p:grpSpPr>
        <p:sp>
          <p:nvSpPr>
            <p:cNvPr id="6" name="ZoneTexte 5"/>
            <p:cNvSpPr txBox="1"/>
            <p:nvPr/>
          </p:nvSpPr>
          <p:spPr>
            <a:xfrm>
              <a:off x="329609" y="4259402"/>
              <a:ext cx="496540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Si traitement ARV efficace</a:t>
              </a:r>
            </a:p>
            <a:p>
              <a:r>
                <a:rPr lang="fr-FR" dirty="0"/>
                <a:t>Transmission &lt; 1 % si charge virale indétectable lors de l’accouchement</a:t>
              </a:r>
            </a:p>
            <a:p>
              <a:r>
                <a:rPr lang="fr-FR" dirty="0"/>
                <a:t>Problème de la toxicité possible des antirétroviraux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212359" y="4293481"/>
              <a:ext cx="5082655" cy="1162948"/>
            </a:xfrm>
            <a:prstGeom prst="roundRect">
              <a:avLst/>
            </a:prstGeom>
            <a:noFill/>
            <a:ln w="38100">
              <a:solidFill>
                <a:srgbClr val="D34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6528392" y="4327560"/>
            <a:ext cx="5241850" cy="1162948"/>
          </a:xfrm>
          <a:prstGeom prst="roundRect">
            <a:avLst/>
          </a:prstGeom>
          <a:noFill/>
          <a:ln w="38100">
            <a:solidFill>
              <a:srgbClr val="D34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C0441197EB6B4695A1B11F5498C99C" ma:contentTypeVersion="12" ma:contentTypeDescription="Crée un document." ma:contentTypeScope="" ma:versionID="ac3a53352b7db63b64400838f0ddbc14">
  <xsd:schema xmlns:xsd="http://www.w3.org/2001/XMLSchema" xmlns:xs="http://www.w3.org/2001/XMLSchema" xmlns:p="http://schemas.microsoft.com/office/2006/metadata/properties" xmlns:ns2="d856b34e-b76d-4bd5-8206-9c1eed661e4b" xmlns:ns3="42241b66-80ca-45dc-8e7e-0d55eb776c11" targetNamespace="http://schemas.microsoft.com/office/2006/metadata/properties" ma:root="true" ma:fieldsID="64f2052edcf1916452ad5553213a4f56" ns2:_="" ns3:_="">
    <xsd:import namespace="d856b34e-b76d-4bd5-8206-9c1eed661e4b"/>
    <xsd:import namespace="42241b66-80ca-45dc-8e7e-0d55eb776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6b34e-b76d-4bd5-8206-9c1eed661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1b66-80ca-45dc-8e7e-0d55eb776c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B98B5-8F08-4721-9291-51D9CB69EC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554A81-0D66-406B-A584-B5C0912C634E}">
  <ds:schemaRefs>
    <ds:schemaRef ds:uri="http://purl.org/dc/elements/1.1/"/>
    <ds:schemaRef ds:uri="http://schemas.microsoft.com/office/2006/metadata/properties"/>
    <ds:schemaRef ds:uri="d856b34e-b76d-4bd5-8206-9c1eed661e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241b66-80ca-45dc-8e7e-0d55eb776c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F2AF94-D6E3-4C18-9349-FC8143EDF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56b34e-b76d-4bd5-8206-9c1eed661e4b"/>
    <ds:schemaRef ds:uri="42241b66-80ca-45dc-8e7e-0d55eb776c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d’ions]]</Template>
  <TotalTime>800</TotalTime>
  <Words>638</Words>
  <Application>Microsoft Office PowerPoint</Application>
  <PresentationFormat>Grand écran</PresentationFormat>
  <Paragraphs>135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 2</vt:lpstr>
      <vt:lpstr>HDOfficeLightV0</vt:lpstr>
      <vt:lpstr>1_HDOfficeLightV0</vt:lpstr>
      <vt:lpstr>Rétrospective</vt:lpstr>
      <vt:lpstr>VIH</vt:lpstr>
      <vt:lpstr>Données épidémiologiques</vt:lpstr>
      <vt:lpstr>Chiffres clefs</vt:lpstr>
      <vt:lpstr>France </vt:lpstr>
      <vt:lpstr>Populations clefs</vt:lpstr>
      <vt:lpstr>Modes de transmission et pratiques à risque</vt:lpstr>
      <vt:lpstr>Sexuelle</vt:lpstr>
      <vt:lpstr>Parentérale</vt:lpstr>
      <vt:lpstr>Mère-enfant</vt:lpstr>
      <vt:lpstr>Présentation PowerPoint</vt:lpstr>
      <vt:lpstr>Prévention combinée</vt:lpstr>
      <vt:lpstr>Présentation PowerPoint</vt:lpstr>
      <vt:lpstr>Préservatifs (externes – « masculins »)</vt:lpstr>
      <vt:lpstr>Présentation PowerPoint</vt:lpstr>
      <vt:lpstr>PrEP = Prophylaxie Pré-Exposition</vt:lpstr>
      <vt:lpstr>Présentation PowerPoint</vt:lpstr>
    </vt:vector>
  </TitlesOfParts>
  <Company>CHRU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VIH:  données épidémiologique et populations exposées</dc:title>
  <dc:creator>BISTOQUET MARIE</dc:creator>
  <cp:lastModifiedBy>LORIETTE Mickael</cp:lastModifiedBy>
  <cp:revision>160</cp:revision>
  <cp:lastPrinted>2023-06-26T13:01:38Z</cp:lastPrinted>
  <dcterms:created xsi:type="dcterms:W3CDTF">2019-01-09T14:13:20Z</dcterms:created>
  <dcterms:modified xsi:type="dcterms:W3CDTF">2023-06-26T13:08:52Z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0x01010007C0441197EB6B4695A1B11F5498C99C</vt:lpwstr>
  </property>
</Properties>
</file>